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3"/>
  </p:notesMasterIdLst>
  <p:sldIdLst>
    <p:sldId id="256" r:id="rId2"/>
    <p:sldId id="257" r:id="rId3"/>
    <p:sldId id="258" r:id="rId4"/>
    <p:sldId id="259" r:id="rId5"/>
    <p:sldId id="260" r:id="rId6"/>
    <p:sldId id="261" r:id="rId7"/>
    <p:sldId id="285"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84" r:id="rId24"/>
    <p:sldId id="278" r:id="rId25"/>
    <p:sldId id="280" r:id="rId26"/>
    <p:sldId id="279" r:id="rId27"/>
    <p:sldId id="282" r:id="rId28"/>
    <p:sldId id="281" r:id="rId29"/>
    <p:sldId id="286" r:id="rId30"/>
    <p:sldId id="287" r:id="rId31"/>
    <p:sldId id="288"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8470C-E53C-4918-82BE-1415E3C7D0A2}" type="datetimeFigureOut">
              <a:rPr lang="en-US" smtClean="0"/>
              <a:pPr/>
              <a:t>2/26/2014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30F14-50C9-470E-8986-0A8CD34F12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530F14-50C9-470E-8986-0A8CD34F121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530F14-50C9-470E-8986-0A8CD34F121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6466932-46DA-4631-931B-29A8FC79FA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E2696-5927-456B-84D2-45A85B75C3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13EE-89FA-4216-A7ED-4B896FDB34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76400"/>
            <a:ext cx="4194175" cy="4422775"/>
          </a:xfrm>
        </p:spPr>
        <p:txBody>
          <a:bodyPr/>
          <a:lstStyle/>
          <a:p>
            <a:endParaRPr lang="en-US"/>
          </a:p>
        </p:txBody>
      </p:sp>
      <p:sp>
        <p:nvSpPr>
          <p:cNvPr id="5" name="Date Placeholder 4"/>
          <p:cNvSpPr>
            <a:spLocks noGrp="1"/>
          </p:cNvSpPr>
          <p:nvPr>
            <p:ph type="dt" sz="half" idx="10"/>
          </p:nvPr>
        </p:nvSpPr>
        <p:spPr>
          <a:xfrm>
            <a:off x="304800" y="6245225"/>
            <a:ext cx="22860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286000" cy="476250"/>
          </a:xfrm>
        </p:spPr>
        <p:txBody>
          <a:bodyPr/>
          <a:lstStyle>
            <a:lvl1pPr>
              <a:defRPr/>
            </a:lvl1pPr>
          </a:lstStyle>
          <a:p>
            <a:fld id="{FB2E60E3-B7DC-4E55-BCC5-087F6540D1C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4194175" cy="2135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63988"/>
            <a:ext cx="4194175" cy="2135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04800" y="6245225"/>
            <a:ext cx="22860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286000" cy="476250"/>
          </a:xfrm>
        </p:spPr>
        <p:txBody>
          <a:bodyPr/>
          <a:lstStyle>
            <a:lvl1pPr>
              <a:defRPr/>
            </a:lvl1pPr>
          </a:lstStyle>
          <a:p>
            <a:fld id="{F6773C04-BE94-42FF-BE3C-DC7B3593CE2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4800" y="6245225"/>
            <a:ext cx="22860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286000" cy="476250"/>
          </a:xfrm>
        </p:spPr>
        <p:txBody>
          <a:bodyPr/>
          <a:lstStyle>
            <a:lvl1pPr>
              <a:defRPr/>
            </a:lvl1pPr>
          </a:lstStyle>
          <a:p>
            <a:fld id="{808B4F9E-D009-4B58-88D7-819135052456}"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1625" y="228600"/>
            <a:ext cx="8510588" cy="132556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1625" y="1676400"/>
            <a:ext cx="4194175" cy="2135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4194175" cy="2135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1625" y="3963988"/>
            <a:ext cx="4194175" cy="2135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63988"/>
            <a:ext cx="4194175" cy="2135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04800" y="6245225"/>
            <a:ext cx="22860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286000" cy="476250"/>
          </a:xfrm>
        </p:spPr>
        <p:txBody>
          <a:bodyPr/>
          <a:lstStyle>
            <a:lvl1pPr>
              <a:defRPr/>
            </a:lvl1pPr>
          </a:lstStyle>
          <a:p>
            <a:fld id="{F9E766D4-8827-4484-87E9-FFD0D33CE04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8139B04-5920-44DF-AC92-FA01CE8250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837FF9A-19C2-451B-BC72-FB06759813DF}"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271800E-F115-4FFB-823B-DC6B1824C0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35140C6-E17C-49D8-A453-D0D2EC681B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707D4-D2DE-4D55-A390-47749C2F31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C356F52-C8CD-40AE-82E6-7C3FA9072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C0E722A-1D35-40B7-9FA3-81C2712B5E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2EAB13A-BEF4-4BEC-9259-12E6C1980C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017279A-7B05-418D-87F0-4D30C2E04BE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Grp="1" noRot="1" noChangeArrowheads="1"/>
          </p:cNvSpPr>
          <p:nvPr>
            <p:ph type="ctrTitle"/>
          </p:nvPr>
        </p:nvSpPr>
        <p:spPr>
          <a:xfrm>
            <a:off x="685800" y="1981200"/>
            <a:ext cx="8062912" cy="1470025"/>
          </a:xfrm>
        </p:spPr>
        <p:txBody>
          <a:bodyPr>
            <a:normAutofit/>
          </a:bodyPr>
          <a:lstStyle/>
          <a:p>
            <a:r>
              <a:rPr lang="en-US" b="1" dirty="0" smtClean="0"/>
              <a:t>5</a:t>
            </a:r>
            <a:r>
              <a:rPr lang="en-US" b="1" baseline="30000" dirty="0" smtClean="0"/>
              <a:t>th</a:t>
            </a:r>
            <a:r>
              <a:rPr lang="en-US" b="1" dirty="0" smtClean="0"/>
              <a:t> Grade Science Chp. 9</a:t>
            </a:r>
            <a:endParaRPr lang="en-US" b="1" dirty="0"/>
          </a:p>
        </p:txBody>
      </p:sp>
      <p:sp>
        <p:nvSpPr>
          <p:cNvPr id="6" name="TextBox 5"/>
          <p:cNvSpPr txBox="1"/>
          <p:nvPr/>
        </p:nvSpPr>
        <p:spPr>
          <a:xfrm>
            <a:off x="3124200" y="4038600"/>
            <a:ext cx="4343400" cy="1015663"/>
          </a:xfrm>
          <a:prstGeom prst="rect">
            <a:avLst/>
          </a:prstGeom>
          <a:noFill/>
        </p:spPr>
        <p:txBody>
          <a:bodyPr wrap="square" rtlCol="0">
            <a:spAutoFit/>
          </a:bodyPr>
          <a:lstStyle/>
          <a:p>
            <a:r>
              <a:rPr lang="en-US" sz="6000" b="1" dirty="0" smtClean="0"/>
              <a:t>Weather  </a:t>
            </a:r>
            <a:endParaRPr lang="en-US" sz="6000" b="1" dirty="0"/>
          </a:p>
        </p:txBody>
      </p:sp>
      <p:pic>
        <p:nvPicPr>
          <p:cNvPr id="57346" name="Picture 2" descr="Weather Symbols clip art - vector clip art online, royalty free ..."/>
          <p:cNvPicPr>
            <a:picLocks noChangeAspect="1" noChangeArrowheads="1"/>
          </p:cNvPicPr>
          <p:nvPr/>
        </p:nvPicPr>
        <p:blipFill>
          <a:blip r:embed="rId3" cstate="print"/>
          <a:srcRect/>
          <a:stretch>
            <a:fillRect/>
          </a:stretch>
        </p:blipFill>
        <p:spPr bwMode="auto">
          <a:xfrm>
            <a:off x="381000" y="381000"/>
            <a:ext cx="2580968" cy="2133600"/>
          </a:xfrm>
          <a:prstGeom prst="rect">
            <a:avLst/>
          </a:prstGeom>
          <a:noFill/>
        </p:spPr>
      </p:pic>
      <p:pic>
        <p:nvPicPr>
          <p:cNvPr id="57348" name="Picture 4" descr="Perfect World - Clip Art: Weather"/>
          <p:cNvPicPr>
            <a:picLocks noChangeAspect="1" noChangeArrowheads="1"/>
          </p:cNvPicPr>
          <p:nvPr/>
        </p:nvPicPr>
        <p:blipFill>
          <a:blip r:embed="rId4" cstate="print"/>
          <a:srcRect/>
          <a:stretch>
            <a:fillRect/>
          </a:stretch>
        </p:blipFill>
        <p:spPr bwMode="auto">
          <a:xfrm>
            <a:off x="304800" y="4267200"/>
            <a:ext cx="2171700" cy="21717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sz="quarter"/>
          </p:nvPr>
        </p:nvSpPr>
        <p:spPr/>
        <p:txBody>
          <a:bodyPr/>
          <a:lstStyle/>
          <a:p>
            <a:r>
              <a:rPr lang="en-US" b="1" dirty="0" smtClean="0"/>
              <a:t>Global Warming </a:t>
            </a:r>
            <a:endParaRPr lang="en-US" b="1" dirty="0"/>
          </a:p>
        </p:txBody>
      </p:sp>
      <p:sp>
        <p:nvSpPr>
          <p:cNvPr id="30724" name="Rectangle 4"/>
          <p:cNvSpPr>
            <a:spLocks noGrp="1" noRot="1" noChangeArrowheads="1"/>
          </p:cNvSpPr>
          <p:nvPr>
            <p:ph sz="quarter" idx="1"/>
          </p:nvPr>
        </p:nvSpPr>
        <p:spPr>
          <a:xfrm>
            <a:off x="301625" y="1676400"/>
            <a:ext cx="8232775" cy="2135188"/>
          </a:xfrm>
        </p:spPr>
        <p:txBody>
          <a:bodyPr>
            <a:normAutofit fontScale="92500" lnSpcReduction="20000"/>
          </a:bodyPr>
          <a:lstStyle/>
          <a:p>
            <a:r>
              <a:rPr lang="en-US" sz="2400" b="1" dirty="0" smtClean="0"/>
              <a:t>The production of excess Carbon Dioxide which causes the depletion of the ozone layer.  When this happens  more ultraviolet  light  reaches  the  Earth’s surface  causing  the atmosphere  and water  to  increase  in  temperature.  </a:t>
            </a:r>
          </a:p>
          <a:p>
            <a:r>
              <a:rPr lang="en-US" sz="2400" b="1" dirty="0" smtClean="0"/>
              <a:t>Effects – Melting of Glaciers, Flooding, changes in climate and animal habitats, etc. </a:t>
            </a:r>
            <a:endParaRPr lang="en-US" sz="2400" b="1" dirty="0"/>
          </a:p>
        </p:txBody>
      </p:sp>
      <p:pic>
        <p:nvPicPr>
          <p:cNvPr id="40962" name="Picture 2" descr="teman teman tahu global warming isu global warming pasti sudah berkali ..."/>
          <p:cNvPicPr>
            <a:picLocks noChangeAspect="1" noChangeArrowheads="1"/>
          </p:cNvPicPr>
          <p:nvPr/>
        </p:nvPicPr>
        <p:blipFill>
          <a:blip r:embed="rId3" cstate="print"/>
          <a:srcRect/>
          <a:stretch>
            <a:fillRect/>
          </a:stretch>
        </p:blipFill>
        <p:spPr bwMode="auto">
          <a:xfrm>
            <a:off x="3124200" y="3810000"/>
            <a:ext cx="2000250" cy="28575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Rot="1" noChangeArrowheads="1"/>
          </p:cNvSpPr>
          <p:nvPr>
            <p:ph type="title"/>
          </p:nvPr>
        </p:nvSpPr>
        <p:spPr/>
        <p:txBody>
          <a:bodyPr>
            <a:normAutofit fontScale="90000"/>
          </a:bodyPr>
          <a:lstStyle/>
          <a:p>
            <a:r>
              <a:rPr lang="en-US" b="1" u="sng" dirty="0" smtClean="0"/>
              <a:t>4 Conditions that make up weather</a:t>
            </a:r>
            <a:endParaRPr lang="en-US" b="1" u="sng" dirty="0"/>
          </a:p>
        </p:txBody>
      </p:sp>
      <p:sp>
        <p:nvSpPr>
          <p:cNvPr id="32773" name="Rectangle 5"/>
          <p:cNvSpPr>
            <a:spLocks noGrp="1" noRot="1" noChangeArrowheads="1"/>
          </p:cNvSpPr>
          <p:nvPr>
            <p:ph type="body" sz="half" idx="1"/>
          </p:nvPr>
        </p:nvSpPr>
        <p:spPr/>
        <p:txBody>
          <a:bodyPr>
            <a:normAutofit/>
          </a:bodyPr>
          <a:lstStyle/>
          <a:p>
            <a:r>
              <a:rPr lang="en-US" sz="4400" b="1" dirty="0" smtClean="0"/>
              <a:t>Air  temperature </a:t>
            </a:r>
          </a:p>
          <a:p>
            <a:r>
              <a:rPr lang="en-US" sz="4400" b="1" dirty="0" smtClean="0"/>
              <a:t>Air pressure </a:t>
            </a:r>
          </a:p>
          <a:p>
            <a:r>
              <a:rPr lang="en-US" sz="4400" b="1" dirty="0" smtClean="0"/>
              <a:t>Wind </a:t>
            </a:r>
          </a:p>
          <a:p>
            <a:r>
              <a:rPr lang="en-US" sz="4400" b="1" dirty="0" smtClean="0"/>
              <a:t>Water </a:t>
            </a:r>
            <a:endParaRPr lang="en-US" sz="4400" b="1" dirty="0"/>
          </a:p>
        </p:txBody>
      </p:sp>
      <p:pic>
        <p:nvPicPr>
          <p:cNvPr id="38914" name="Picture 2" descr="warm air rises creating a low air pressure and it causes air to flow ..."/>
          <p:cNvPicPr>
            <a:picLocks noChangeAspect="1" noChangeArrowheads="1"/>
          </p:cNvPicPr>
          <p:nvPr/>
        </p:nvPicPr>
        <p:blipFill>
          <a:blip r:embed="rId3" cstate="print"/>
          <a:srcRect/>
          <a:stretch>
            <a:fillRect/>
          </a:stretch>
        </p:blipFill>
        <p:spPr bwMode="auto">
          <a:xfrm>
            <a:off x="5181600" y="2514600"/>
            <a:ext cx="2857500" cy="247650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510588" cy="1325563"/>
          </a:xfrm>
        </p:spPr>
        <p:txBody>
          <a:bodyPr>
            <a:noAutofit/>
          </a:bodyPr>
          <a:lstStyle/>
          <a:p>
            <a:r>
              <a:rPr lang="en-US" sz="8000" b="1" dirty="0" smtClean="0"/>
              <a:t>What causes Air Pressure? </a:t>
            </a:r>
            <a:endParaRPr lang="en-US" sz="8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What causes air pressure?</a:t>
            </a:r>
            <a:endParaRPr lang="en-US" sz="4400" b="1" dirty="0"/>
          </a:p>
        </p:txBody>
      </p:sp>
      <p:sp>
        <p:nvSpPr>
          <p:cNvPr id="3" name="Text Placeholder 2"/>
          <p:cNvSpPr>
            <a:spLocks noGrp="1"/>
          </p:cNvSpPr>
          <p:nvPr>
            <p:ph type="body" sz="half" idx="1"/>
          </p:nvPr>
        </p:nvSpPr>
        <p:spPr/>
        <p:txBody>
          <a:bodyPr>
            <a:normAutofit/>
          </a:bodyPr>
          <a:lstStyle/>
          <a:p>
            <a:r>
              <a:rPr lang="en-US" sz="4000" b="1" dirty="0" smtClean="0"/>
              <a:t>Air pressure is caused by the weight of the air itself. </a:t>
            </a:r>
            <a:endParaRPr lang="en-US" sz="4000" b="1" dirty="0"/>
          </a:p>
        </p:txBody>
      </p:sp>
      <p:pic>
        <p:nvPicPr>
          <p:cNvPr id="34818" name="Picture 2" descr="Air Pressure Pictures"/>
          <p:cNvPicPr>
            <a:picLocks noChangeAspect="1" noChangeArrowheads="1"/>
          </p:cNvPicPr>
          <p:nvPr/>
        </p:nvPicPr>
        <p:blipFill>
          <a:blip r:embed="rId3" cstate="print"/>
          <a:srcRect/>
          <a:stretch>
            <a:fillRect/>
          </a:stretch>
        </p:blipFill>
        <p:spPr bwMode="auto">
          <a:xfrm>
            <a:off x="5181600" y="1905000"/>
            <a:ext cx="3114675" cy="344798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0"/>
            <a:ext cx="8510588" cy="1325563"/>
          </a:xfrm>
        </p:spPr>
        <p:txBody>
          <a:bodyPr>
            <a:noAutofit/>
          </a:bodyPr>
          <a:lstStyle/>
          <a:p>
            <a:pPr algn="ctr"/>
            <a:r>
              <a:rPr lang="en-US" sz="7200" b="1" dirty="0" smtClean="0"/>
              <a:t>What causes                 </a:t>
            </a:r>
            <a:br>
              <a:rPr lang="en-US" sz="7200" b="1" dirty="0" smtClean="0"/>
            </a:br>
            <a:r>
              <a:rPr lang="en-US" sz="7200" b="1" dirty="0" smtClean="0"/>
              <a:t>         wind? </a:t>
            </a:r>
            <a:endParaRPr lang="en-US" sz="7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causes wind? </a:t>
            </a:r>
            <a:endParaRPr lang="en-US" b="1" dirty="0"/>
          </a:p>
        </p:txBody>
      </p:sp>
      <p:sp>
        <p:nvSpPr>
          <p:cNvPr id="3" name="Text Placeholder 2"/>
          <p:cNvSpPr>
            <a:spLocks noGrp="1"/>
          </p:cNvSpPr>
          <p:nvPr>
            <p:ph type="body" sz="half" idx="1"/>
          </p:nvPr>
        </p:nvSpPr>
        <p:spPr/>
        <p:txBody>
          <a:bodyPr>
            <a:normAutofit lnSpcReduction="10000"/>
          </a:bodyPr>
          <a:lstStyle/>
          <a:p>
            <a:r>
              <a:rPr lang="en-US" b="1" dirty="0" smtClean="0"/>
              <a:t>Wind is caused by the difference in air pressure and air temperature.     </a:t>
            </a:r>
          </a:p>
          <a:p>
            <a:r>
              <a:rPr lang="en-US" b="1" dirty="0" smtClean="0"/>
              <a:t>Wind is also caused by the movement from regions of high pressure to low pressure.         </a:t>
            </a:r>
          </a:p>
          <a:p>
            <a:endParaRPr lang="en-US" b="1" dirty="0" smtClean="0"/>
          </a:p>
          <a:p>
            <a:endParaRPr lang="en-US" b="1" dirty="0" smtClean="0"/>
          </a:p>
          <a:p>
            <a:endParaRPr lang="en-US" b="1" dirty="0"/>
          </a:p>
        </p:txBody>
      </p:sp>
      <p:pic>
        <p:nvPicPr>
          <p:cNvPr id="30722" name="Picture 2" descr="Click on Orbie to check out the USA Today Weather lab"/>
          <p:cNvPicPr>
            <a:picLocks noChangeAspect="1" noChangeArrowheads="1"/>
          </p:cNvPicPr>
          <p:nvPr/>
        </p:nvPicPr>
        <p:blipFill>
          <a:blip r:embed="rId3" cstate="print"/>
          <a:srcRect/>
          <a:stretch>
            <a:fillRect/>
          </a:stretch>
        </p:blipFill>
        <p:spPr bwMode="auto">
          <a:xfrm>
            <a:off x="4724400" y="3581400"/>
            <a:ext cx="3733800" cy="272256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Rules of Weather </a:t>
            </a:r>
            <a:endParaRPr lang="en-US" dirty="0"/>
          </a:p>
        </p:txBody>
      </p:sp>
      <p:sp>
        <p:nvSpPr>
          <p:cNvPr id="3" name="Text Placeholder 2"/>
          <p:cNvSpPr>
            <a:spLocks noGrp="1"/>
          </p:cNvSpPr>
          <p:nvPr>
            <p:ph type="body" sz="half" idx="1"/>
          </p:nvPr>
        </p:nvSpPr>
        <p:spPr/>
        <p:txBody>
          <a:bodyPr>
            <a:normAutofit/>
          </a:bodyPr>
          <a:lstStyle/>
          <a:p>
            <a:r>
              <a:rPr lang="en-US" sz="3600" b="1" dirty="0" smtClean="0"/>
              <a:t>When warm air meets cold air, it’s the battle of the winds. </a:t>
            </a:r>
          </a:p>
          <a:p>
            <a:endParaRPr lang="en-US" sz="3600" b="1" dirty="0" smtClean="0"/>
          </a:p>
          <a:p>
            <a:r>
              <a:rPr lang="en-US" sz="3600" b="1" dirty="0" smtClean="0"/>
              <a:t>Warm air rises, cold air sinks</a:t>
            </a:r>
            <a:r>
              <a:rPr lang="en-US" sz="2000" b="1" dirty="0" smtClean="0"/>
              <a:t>. </a:t>
            </a:r>
            <a:endParaRPr lang="en-US" sz="2000" b="1" dirty="0"/>
          </a:p>
        </p:txBody>
      </p:sp>
      <p:pic>
        <p:nvPicPr>
          <p:cNvPr id="28674" name="Picture 2" descr="Royalty Free Clipart Image: A Meteorologist Pointing To a Map of the ..."/>
          <p:cNvPicPr>
            <a:picLocks noChangeAspect="1" noChangeArrowheads="1"/>
          </p:cNvPicPr>
          <p:nvPr/>
        </p:nvPicPr>
        <p:blipFill>
          <a:blip r:embed="rId3" cstate="print"/>
          <a:srcRect/>
          <a:stretch>
            <a:fillRect/>
          </a:stretch>
        </p:blipFill>
        <p:spPr bwMode="auto">
          <a:xfrm>
            <a:off x="5181600" y="1905000"/>
            <a:ext cx="3366135" cy="36195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Vocabulary – Lesson 2 </a:t>
            </a:r>
            <a:endParaRPr lang="en-US" dirty="0"/>
          </a:p>
        </p:txBody>
      </p:sp>
      <p:sp>
        <p:nvSpPr>
          <p:cNvPr id="3" name="Text Placeholder 2"/>
          <p:cNvSpPr>
            <a:spLocks noGrp="1"/>
          </p:cNvSpPr>
          <p:nvPr>
            <p:ph type="body" sz="half" idx="1"/>
          </p:nvPr>
        </p:nvSpPr>
        <p:spPr>
          <a:xfrm>
            <a:off x="301625" y="1676400"/>
            <a:ext cx="8308975" cy="4422775"/>
          </a:xfrm>
        </p:spPr>
        <p:txBody>
          <a:bodyPr>
            <a:normAutofit/>
          </a:bodyPr>
          <a:lstStyle/>
          <a:p>
            <a:r>
              <a:rPr lang="en-US" b="1" u="sng" dirty="0" smtClean="0"/>
              <a:t>Air Mass</a:t>
            </a:r>
            <a:r>
              <a:rPr lang="en-US" b="1" dirty="0" smtClean="0"/>
              <a:t> – </a:t>
            </a:r>
            <a:r>
              <a:rPr lang="en-US" dirty="0" smtClean="0"/>
              <a:t>a large body of air that has abut the same temperature and moisture throughout. </a:t>
            </a:r>
          </a:p>
          <a:p>
            <a:endParaRPr lang="en-US" dirty="0" smtClean="0"/>
          </a:p>
          <a:p>
            <a:r>
              <a:rPr lang="en-US" b="1" u="sng" dirty="0" smtClean="0"/>
              <a:t>Front </a:t>
            </a:r>
            <a:r>
              <a:rPr lang="en-US" dirty="0" smtClean="0"/>
              <a:t>– the boundary or area of contact between two air masses.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Three types of Fronts </a:t>
            </a:r>
            <a:endParaRPr lang="en-US" sz="6000" dirty="0"/>
          </a:p>
        </p:txBody>
      </p:sp>
      <p:sp>
        <p:nvSpPr>
          <p:cNvPr id="3" name="Text Placeholder 2"/>
          <p:cNvSpPr>
            <a:spLocks noGrp="1"/>
          </p:cNvSpPr>
          <p:nvPr>
            <p:ph type="body" sz="half" idx="1"/>
          </p:nvPr>
        </p:nvSpPr>
        <p:spPr/>
        <p:txBody>
          <a:bodyPr>
            <a:normAutofit/>
          </a:bodyPr>
          <a:lstStyle/>
          <a:p>
            <a:r>
              <a:rPr lang="en-US" sz="4400" b="1" dirty="0" smtClean="0"/>
              <a:t>Cold Front </a:t>
            </a:r>
          </a:p>
          <a:p>
            <a:r>
              <a:rPr lang="en-US" sz="4400" b="1" dirty="0" smtClean="0"/>
              <a:t>Warm Front </a:t>
            </a:r>
          </a:p>
          <a:p>
            <a:r>
              <a:rPr lang="en-US" sz="4400" b="1" dirty="0" smtClean="0"/>
              <a:t>Stationary Front </a:t>
            </a:r>
          </a:p>
        </p:txBody>
      </p:sp>
      <p:pic>
        <p:nvPicPr>
          <p:cNvPr id="24578" name="Picture 2" descr="jeanporter - Weather (clipart)"/>
          <p:cNvPicPr>
            <a:picLocks noChangeAspect="1" noChangeArrowheads="1"/>
          </p:cNvPicPr>
          <p:nvPr/>
        </p:nvPicPr>
        <p:blipFill>
          <a:blip r:embed="rId3" cstate="print"/>
          <a:srcRect/>
          <a:stretch>
            <a:fillRect/>
          </a:stretch>
        </p:blipFill>
        <p:spPr bwMode="auto">
          <a:xfrm>
            <a:off x="4836886" y="2057400"/>
            <a:ext cx="3583214" cy="300990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Types of Air Masses </a:t>
            </a:r>
            <a:endParaRPr lang="en-US" b="1" dirty="0"/>
          </a:p>
        </p:txBody>
      </p:sp>
      <p:sp>
        <p:nvSpPr>
          <p:cNvPr id="3" name="Text Placeholder 2"/>
          <p:cNvSpPr>
            <a:spLocks noGrp="1"/>
          </p:cNvSpPr>
          <p:nvPr>
            <p:ph type="body" sz="half" idx="1"/>
          </p:nvPr>
        </p:nvSpPr>
        <p:spPr>
          <a:xfrm>
            <a:off x="301625" y="1676400"/>
            <a:ext cx="8461375" cy="4422775"/>
          </a:xfrm>
        </p:spPr>
        <p:txBody>
          <a:bodyPr>
            <a:normAutofit/>
          </a:bodyPr>
          <a:lstStyle/>
          <a:p>
            <a:r>
              <a:rPr lang="en-US" sz="4000" b="1" u="sng" dirty="0" smtClean="0"/>
              <a:t>Dry Polar </a:t>
            </a:r>
            <a:r>
              <a:rPr lang="en-US" sz="4000" dirty="0" smtClean="0"/>
              <a:t>– Fairbanks, Alaska</a:t>
            </a:r>
          </a:p>
          <a:p>
            <a:r>
              <a:rPr lang="en-US" sz="4000" b="1" u="sng" dirty="0" smtClean="0"/>
              <a:t>Moist Polar  </a:t>
            </a:r>
            <a:r>
              <a:rPr lang="en-US" sz="4000" dirty="0" smtClean="0"/>
              <a:t>– Juneau, Alaska</a:t>
            </a:r>
          </a:p>
          <a:p>
            <a:r>
              <a:rPr lang="en-US" sz="4000" b="1" u="sng" dirty="0" smtClean="0"/>
              <a:t>Dry Tropical </a:t>
            </a:r>
            <a:r>
              <a:rPr lang="en-US" sz="4000" dirty="0" smtClean="0"/>
              <a:t>– Palm Springs, CA </a:t>
            </a:r>
          </a:p>
          <a:p>
            <a:r>
              <a:rPr lang="en-US" sz="4000" b="1" u="sng" dirty="0" smtClean="0"/>
              <a:t>Moist Tropical </a:t>
            </a:r>
            <a:r>
              <a:rPr lang="en-US" sz="4000" dirty="0" smtClean="0"/>
              <a:t>– Honolulu, Hawaii </a:t>
            </a:r>
          </a:p>
          <a:p>
            <a:endParaRPr lang="en-US" sz="4000" dirty="0" smtClean="0"/>
          </a:p>
          <a:p>
            <a:pPr>
              <a:buNone/>
            </a:pPr>
            <a:endParaRPr lang="en-US" sz="4000" dirty="0" smtClean="0"/>
          </a:p>
          <a:p>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Rot="1" noChangeArrowheads="1"/>
          </p:cNvSpPr>
          <p:nvPr>
            <p:ph type="title"/>
          </p:nvPr>
        </p:nvSpPr>
        <p:spPr/>
        <p:txBody>
          <a:bodyPr/>
          <a:lstStyle/>
          <a:p>
            <a:r>
              <a:rPr lang="en-US" b="1" dirty="0" smtClean="0"/>
              <a:t>Words to Know</a:t>
            </a:r>
            <a:endParaRPr lang="en-US" b="1" dirty="0"/>
          </a:p>
        </p:txBody>
      </p:sp>
      <p:sp>
        <p:nvSpPr>
          <p:cNvPr id="15365" name="Rectangle 5"/>
          <p:cNvSpPr>
            <a:spLocks noGrp="1" noRot="1" noChangeArrowheads="1"/>
          </p:cNvSpPr>
          <p:nvPr>
            <p:ph type="body" sz="half" idx="1"/>
          </p:nvPr>
        </p:nvSpPr>
        <p:spPr/>
        <p:txBody>
          <a:bodyPr>
            <a:normAutofit fontScale="85000" lnSpcReduction="20000"/>
          </a:bodyPr>
          <a:lstStyle/>
          <a:p>
            <a:pPr>
              <a:buFont typeface="Wingdings" pitchFamily="2" charset="2"/>
              <a:buChar char="Ø"/>
            </a:pPr>
            <a:r>
              <a:rPr lang="en-US" sz="4200" b="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Troposphere </a:t>
            </a:r>
            <a:r>
              <a:rPr lang="en-US" sz="2800" b="1" dirty="0" smtClean="0"/>
              <a:t>– </a:t>
            </a:r>
          </a:p>
          <a:p>
            <a:pPr>
              <a:buFont typeface="Wingdings" pitchFamily="2" charset="2"/>
              <a:buChar char="Ø"/>
            </a:pPr>
            <a:r>
              <a:rPr lang="en-US" sz="2800" b="1" dirty="0" smtClean="0"/>
              <a:t>The layer of the atmosphere closest to the earth’s surface</a:t>
            </a:r>
            <a:r>
              <a:rPr lang="en-US" sz="2800" dirty="0" smtClean="0"/>
              <a:t>. </a:t>
            </a:r>
          </a:p>
          <a:p>
            <a:pPr>
              <a:buFont typeface="Wingdings" pitchFamily="2" charset="2"/>
              <a:buChar char="Ø"/>
            </a:pPr>
            <a:r>
              <a:rPr lang="en-US" sz="4200" b="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Relative Humidity </a:t>
            </a:r>
            <a:r>
              <a:rPr lang="en-US" sz="2800" dirty="0" smtClean="0"/>
              <a:t>– </a:t>
            </a:r>
          </a:p>
          <a:p>
            <a:pPr>
              <a:buFont typeface="Wingdings" pitchFamily="2" charset="2"/>
              <a:buChar char="Ø"/>
            </a:pPr>
            <a:r>
              <a:rPr lang="en-US" sz="2800" b="1" dirty="0" smtClean="0"/>
              <a:t>The amount of water vapor in the air compared with the total amount of water vapor that air can hold at that temperature. </a:t>
            </a:r>
            <a:endParaRPr lang="en-US" sz="2800" b="1" dirty="0"/>
          </a:p>
        </p:txBody>
      </p:sp>
      <p:pic>
        <p:nvPicPr>
          <p:cNvPr id="55298" name="Picture 2" descr="This layer lies directly above the troposphere and is about 35 km deep ..."/>
          <p:cNvPicPr>
            <a:picLocks noGrp="1" noChangeAspect="1" noChangeArrowheads="1"/>
          </p:cNvPicPr>
          <p:nvPr>
            <p:ph type="clipArt" sz="half" idx="2"/>
          </p:nvPr>
        </p:nvPicPr>
        <p:blipFill>
          <a:blip r:embed="rId3" cstate="print"/>
          <a:srcRect/>
          <a:stretch>
            <a:fillRect/>
          </a:stretch>
        </p:blipFill>
        <p:spPr bwMode="auto">
          <a:xfrm>
            <a:off x="4724400" y="2057400"/>
            <a:ext cx="4059237" cy="304442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Cold Fronts </a:t>
            </a:r>
            <a:endParaRPr lang="en-US" b="1" dirty="0"/>
          </a:p>
        </p:txBody>
      </p:sp>
      <p:sp>
        <p:nvSpPr>
          <p:cNvPr id="3" name="Text Placeholder 2"/>
          <p:cNvSpPr>
            <a:spLocks noGrp="1"/>
          </p:cNvSpPr>
          <p:nvPr>
            <p:ph type="body" sz="half" idx="1"/>
          </p:nvPr>
        </p:nvSpPr>
        <p:spPr>
          <a:xfrm>
            <a:off x="301625" y="1676400"/>
            <a:ext cx="8613775" cy="4422775"/>
          </a:xfrm>
        </p:spPr>
        <p:txBody>
          <a:bodyPr>
            <a:noAutofit/>
          </a:bodyPr>
          <a:lstStyle/>
          <a:p>
            <a:r>
              <a:rPr lang="en-US" sz="3200" b="1" dirty="0" smtClean="0"/>
              <a:t>Fronts form when one air mass takes over a slower air mass .</a:t>
            </a:r>
          </a:p>
          <a:p>
            <a:r>
              <a:rPr lang="en-US" sz="3200" b="1" dirty="0" smtClean="0"/>
              <a:t>A cold front forms when a cold air mass overtakes a warm air mass. </a:t>
            </a:r>
          </a:p>
          <a:p>
            <a:r>
              <a:rPr lang="en-US" sz="3200" b="1" dirty="0" smtClean="0"/>
              <a:t>Causes storms to form along the cold front </a:t>
            </a:r>
          </a:p>
          <a:p>
            <a:r>
              <a:rPr lang="en-US" sz="3200" b="1" dirty="0" smtClean="0"/>
              <a:t>After the cold front passes weather becomes fair and cool sky clear with some clouds. </a:t>
            </a:r>
            <a:endParaRPr lang="en-US"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Warms Fronts </a:t>
            </a:r>
            <a:endParaRPr lang="en-US" b="1" dirty="0"/>
          </a:p>
        </p:txBody>
      </p:sp>
      <p:sp>
        <p:nvSpPr>
          <p:cNvPr id="5" name="Text Placeholder 4"/>
          <p:cNvSpPr>
            <a:spLocks noGrp="1"/>
          </p:cNvSpPr>
          <p:nvPr>
            <p:ph type="body" sz="half" idx="1"/>
          </p:nvPr>
        </p:nvSpPr>
        <p:spPr>
          <a:xfrm>
            <a:off x="301625" y="1676400"/>
            <a:ext cx="7623175" cy="4422775"/>
          </a:xfrm>
        </p:spPr>
        <p:txBody>
          <a:bodyPr/>
          <a:lstStyle/>
          <a:p>
            <a:r>
              <a:rPr lang="en-US" b="1" dirty="0" smtClean="0"/>
              <a:t>A warm front forms when a warm air mass overtakes a cold air mass.  </a:t>
            </a:r>
          </a:p>
          <a:p>
            <a:r>
              <a:rPr lang="en-US" b="1" dirty="0" smtClean="0"/>
              <a:t>The warm air slides over the denser cold air, cirrus clouds form. </a:t>
            </a:r>
          </a:p>
          <a:p>
            <a:r>
              <a:rPr lang="en-US" b="1" dirty="0" smtClean="0"/>
              <a:t>Bring steady rains for several days. </a:t>
            </a:r>
          </a:p>
          <a:p>
            <a:r>
              <a:rPr lang="en-US" b="1" dirty="0" smtClean="0"/>
              <a:t>After a warm front passes it brings warm and cloudy weather.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Lesson 3 – Storms </a:t>
            </a:r>
            <a:endParaRPr lang="en-US" b="1" dirty="0"/>
          </a:p>
        </p:txBody>
      </p:sp>
      <p:sp>
        <p:nvSpPr>
          <p:cNvPr id="3" name="Text Placeholder 2"/>
          <p:cNvSpPr>
            <a:spLocks noGrp="1"/>
          </p:cNvSpPr>
          <p:nvPr>
            <p:ph type="body" sz="half" idx="1"/>
          </p:nvPr>
        </p:nvSpPr>
        <p:spPr>
          <a:xfrm>
            <a:off x="301625" y="1676400"/>
            <a:ext cx="8004175" cy="4422775"/>
          </a:xfrm>
        </p:spPr>
        <p:txBody>
          <a:bodyPr>
            <a:normAutofit fontScale="92500" lnSpcReduction="10000"/>
          </a:bodyPr>
          <a:lstStyle/>
          <a:p>
            <a:r>
              <a:rPr lang="en-US" b="1" u="sng" dirty="0" smtClean="0"/>
              <a:t>Storm</a:t>
            </a:r>
            <a:r>
              <a:rPr lang="en-US" dirty="0" smtClean="0"/>
              <a:t> – a weather disturbance caused by unusual weather conditions. </a:t>
            </a:r>
          </a:p>
          <a:p>
            <a:r>
              <a:rPr lang="en-US" b="1" u="sng" dirty="0" smtClean="0"/>
              <a:t>Thunderstorm</a:t>
            </a:r>
            <a:r>
              <a:rPr lang="en-US" dirty="0" smtClean="0"/>
              <a:t> – a small, local storm with tall clouds, heavy rain and thunder and lightning. </a:t>
            </a:r>
          </a:p>
          <a:p>
            <a:r>
              <a:rPr lang="en-US" b="1" u="sng" dirty="0" smtClean="0"/>
              <a:t>Hurricane</a:t>
            </a:r>
            <a:r>
              <a:rPr lang="en-US" dirty="0" smtClean="0"/>
              <a:t> – a large tropical storm with winds greater than 74 miles per hour and heavy rains. </a:t>
            </a:r>
          </a:p>
          <a:p>
            <a:r>
              <a:rPr lang="en-US" b="1" u="sng" dirty="0" smtClean="0"/>
              <a:t>Tornado</a:t>
            </a:r>
            <a:r>
              <a:rPr lang="en-US" dirty="0" smtClean="0"/>
              <a:t> – a small funnel of wind moving very quickly. </a:t>
            </a:r>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traits of Storms</a:t>
            </a:r>
            <a:endParaRPr lang="en-US" b="1" dirty="0"/>
          </a:p>
        </p:txBody>
      </p:sp>
      <p:sp>
        <p:nvSpPr>
          <p:cNvPr id="3" name="Text Placeholder 2"/>
          <p:cNvSpPr>
            <a:spLocks noGrp="1"/>
          </p:cNvSpPr>
          <p:nvPr>
            <p:ph type="body" sz="half" idx="1"/>
          </p:nvPr>
        </p:nvSpPr>
        <p:spPr/>
        <p:txBody>
          <a:bodyPr/>
          <a:lstStyle/>
          <a:p>
            <a:r>
              <a:rPr lang="en-US" dirty="0" smtClean="0"/>
              <a:t>Low pressure. </a:t>
            </a:r>
          </a:p>
          <a:p>
            <a:r>
              <a:rPr lang="en-US" dirty="0" smtClean="0"/>
              <a:t>Clouds.</a:t>
            </a:r>
          </a:p>
          <a:p>
            <a:r>
              <a:rPr lang="en-US" dirty="0" smtClean="0"/>
              <a:t>Some form of precipitation. </a:t>
            </a:r>
          </a:p>
          <a:p>
            <a:r>
              <a:rPr lang="en-US" dirty="0" smtClean="0"/>
              <a:t>Strong Winds. </a:t>
            </a:r>
            <a:endParaRPr lang="en-US" dirty="0"/>
          </a:p>
        </p:txBody>
      </p:sp>
      <p:pic>
        <p:nvPicPr>
          <p:cNvPr id="14338" name="Picture 2" descr="Weather clip art - vector clip art online, royalty free &amp; public ..."/>
          <p:cNvPicPr>
            <a:picLocks noChangeAspect="1" noChangeArrowheads="1"/>
          </p:cNvPicPr>
          <p:nvPr/>
        </p:nvPicPr>
        <p:blipFill>
          <a:blip r:embed="rId3" cstate="print"/>
          <a:srcRect/>
          <a:stretch>
            <a:fillRect/>
          </a:stretch>
        </p:blipFill>
        <p:spPr bwMode="auto">
          <a:xfrm>
            <a:off x="5791200" y="1905000"/>
            <a:ext cx="2143125" cy="28575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t>5 Characteristics of Thunderstorms </a:t>
            </a:r>
            <a:endParaRPr lang="en-US" sz="3600" b="1" u="sng" dirty="0"/>
          </a:p>
        </p:txBody>
      </p:sp>
      <p:sp>
        <p:nvSpPr>
          <p:cNvPr id="3" name="Text Placeholder 2"/>
          <p:cNvSpPr>
            <a:spLocks noGrp="1"/>
          </p:cNvSpPr>
          <p:nvPr>
            <p:ph type="body" sz="half" idx="1"/>
          </p:nvPr>
        </p:nvSpPr>
        <p:spPr/>
        <p:txBody>
          <a:bodyPr/>
          <a:lstStyle/>
          <a:p>
            <a:r>
              <a:rPr lang="en-US" dirty="0" smtClean="0"/>
              <a:t>Tall clouds. </a:t>
            </a:r>
          </a:p>
          <a:p>
            <a:r>
              <a:rPr lang="en-US" dirty="0" smtClean="0"/>
              <a:t>Heavy rains. </a:t>
            </a:r>
          </a:p>
          <a:p>
            <a:r>
              <a:rPr lang="en-US" dirty="0" smtClean="0"/>
              <a:t>Thunder and lightning. </a:t>
            </a:r>
          </a:p>
          <a:p>
            <a:r>
              <a:rPr lang="en-US" dirty="0" smtClean="0"/>
              <a:t>Form along cold fronts. </a:t>
            </a:r>
          </a:p>
          <a:p>
            <a:r>
              <a:rPr lang="en-US" dirty="0" smtClean="0"/>
              <a:t>Small local storm. </a:t>
            </a:r>
            <a:endParaRPr lang="en-US" dirty="0"/>
          </a:p>
        </p:txBody>
      </p:sp>
      <p:pic>
        <p:nvPicPr>
          <p:cNvPr id="12290" name="Picture 2" descr="http://ts2.mm.bing.net/th?id=H.5049340878652521&amp;pid=15.1"/>
          <p:cNvPicPr>
            <a:picLocks noChangeAspect="1" noChangeArrowheads="1"/>
          </p:cNvPicPr>
          <p:nvPr/>
        </p:nvPicPr>
        <p:blipFill>
          <a:blip r:embed="rId3" cstate="print"/>
          <a:srcRect/>
          <a:stretch>
            <a:fillRect/>
          </a:stretch>
        </p:blipFill>
        <p:spPr bwMode="auto">
          <a:xfrm>
            <a:off x="4876800" y="2438400"/>
            <a:ext cx="3667125" cy="24447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3 Traits of Hurricanes </a:t>
            </a:r>
            <a:endParaRPr lang="en-US" b="1" u="sng" dirty="0"/>
          </a:p>
        </p:txBody>
      </p:sp>
      <p:sp>
        <p:nvSpPr>
          <p:cNvPr id="3" name="Text Placeholder 2"/>
          <p:cNvSpPr>
            <a:spLocks noGrp="1"/>
          </p:cNvSpPr>
          <p:nvPr>
            <p:ph type="body" sz="half" idx="1"/>
          </p:nvPr>
        </p:nvSpPr>
        <p:spPr/>
        <p:txBody>
          <a:bodyPr/>
          <a:lstStyle/>
          <a:p>
            <a:r>
              <a:rPr lang="en-US" b="1" dirty="0" smtClean="0"/>
              <a:t>Tropical storm. </a:t>
            </a:r>
          </a:p>
          <a:p>
            <a:r>
              <a:rPr lang="en-US" b="1" dirty="0" smtClean="0"/>
              <a:t>High winds – greater than 70 mph. </a:t>
            </a:r>
          </a:p>
          <a:p>
            <a:r>
              <a:rPr lang="en-US" b="1" dirty="0" smtClean="0"/>
              <a:t>Heavy rainfall – causes flooding. </a:t>
            </a:r>
          </a:p>
          <a:p>
            <a:endParaRPr lang="en-US" b="1" dirty="0"/>
          </a:p>
        </p:txBody>
      </p:sp>
      <p:pic>
        <p:nvPicPr>
          <p:cNvPr id="10242" name="Picture 2" descr="http://ts4.mm.bing.net/th?id=H.4592386463958979&amp;pid=15.1"/>
          <p:cNvPicPr>
            <a:picLocks noChangeAspect="1" noChangeArrowheads="1"/>
          </p:cNvPicPr>
          <p:nvPr/>
        </p:nvPicPr>
        <p:blipFill>
          <a:blip r:embed="rId3" cstate="print"/>
          <a:srcRect/>
          <a:stretch>
            <a:fillRect/>
          </a:stretch>
        </p:blipFill>
        <p:spPr bwMode="auto">
          <a:xfrm>
            <a:off x="4114800" y="1752600"/>
            <a:ext cx="4807466" cy="37338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Tornadoes</a:t>
            </a:r>
            <a:endParaRPr lang="en-US" b="1" u="sng" dirty="0"/>
          </a:p>
        </p:txBody>
      </p:sp>
      <p:sp>
        <p:nvSpPr>
          <p:cNvPr id="3" name="Text Placeholder 2"/>
          <p:cNvSpPr>
            <a:spLocks noGrp="1"/>
          </p:cNvSpPr>
          <p:nvPr>
            <p:ph type="body" sz="half" idx="1"/>
          </p:nvPr>
        </p:nvSpPr>
        <p:spPr/>
        <p:txBody>
          <a:bodyPr/>
          <a:lstStyle/>
          <a:p>
            <a:r>
              <a:rPr lang="en-US" b="1" dirty="0" smtClean="0"/>
              <a:t>Forms from thunderstorms.</a:t>
            </a:r>
          </a:p>
          <a:p>
            <a:r>
              <a:rPr lang="en-US" b="1" dirty="0" smtClean="0"/>
              <a:t>Most dangerous type of storm. </a:t>
            </a:r>
          </a:p>
          <a:p>
            <a:r>
              <a:rPr lang="en-US" b="1" dirty="0" smtClean="0"/>
              <a:t>Highest wind speed. </a:t>
            </a:r>
          </a:p>
          <a:p>
            <a:r>
              <a:rPr lang="en-US" b="1" dirty="0" smtClean="0"/>
              <a:t>Funnel of quickly spinning air. </a:t>
            </a:r>
            <a:endParaRPr lang="en-US" b="1" dirty="0"/>
          </a:p>
        </p:txBody>
      </p:sp>
      <p:pic>
        <p:nvPicPr>
          <p:cNvPr id="8194" name="Picture 2" descr="Books, Thoughts And A Few Adventures...: My Cat Almost Blew Off Of The ..."/>
          <p:cNvPicPr>
            <a:picLocks noChangeAspect="1" noChangeArrowheads="1"/>
          </p:cNvPicPr>
          <p:nvPr/>
        </p:nvPicPr>
        <p:blipFill>
          <a:blip r:embed="rId3" cstate="print"/>
          <a:srcRect/>
          <a:stretch>
            <a:fillRect/>
          </a:stretch>
        </p:blipFill>
        <p:spPr bwMode="auto">
          <a:xfrm>
            <a:off x="4114800" y="1905000"/>
            <a:ext cx="4572000" cy="355282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Blizzards</a:t>
            </a:r>
            <a:endParaRPr lang="en-US" b="1" u="sng" dirty="0"/>
          </a:p>
        </p:txBody>
      </p:sp>
      <p:sp>
        <p:nvSpPr>
          <p:cNvPr id="3" name="Text Placeholder 2"/>
          <p:cNvSpPr>
            <a:spLocks noGrp="1"/>
          </p:cNvSpPr>
          <p:nvPr>
            <p:ph type="body" sz="half" idx="1"/>
          </p:nvPr>
        </p:nvSpPr>
        <p:spPr/>
        <p:txBody>
          <a:bodyPr/>
          <a:lstStyle/>
          <a:p>
            <a:r>
              <a:rPr lang="en-US" sz="4000" b="1" dirty="0" smtClean="0"/>
              <a:t>Drifting snow. </a:t>
            </a:r>
          </a:p>
          <a:p>
            <a:r>
              <a:rPr lang="en-US" sz="4000" b="1" dirty="0" smtClean="0"/>
              <a:t>Poor visibility. </a:t>
            </a:r>
          </a:p>
          <a:p>
            <a:r>
              <a:rPr lang="en-US" sz="4000" b="1" dirty="0" smtClean="0"/>
              <a:t>High wind. </a:t>
            </a:r>
          </a:p>
          <a:p>
            <a:r>
              <a:rPr lang="en-US" sz="4000" b="1" dirty="0" smtClean="0"/>
              <a:t>Heavy snowfall</a:t>
            </a:r>
            <a:r>
              <a:rPr lang="en-US" dirty="0" smtClean="0"/>
              <a:t>. </a:t>
            </a:r>
            <a:endParaRPr lang="en-US" dirty="0"/>
          </a:p>
        </p:txBody>
      </p:sp>
      <p:pic>
        <p:nvPicPr>
          <p:cNvPr id="6146" name="Picture 2" descr="This same pattern is reflected in publication and education ministries ..."/>
          <p:cNvPicPr>
            <a:picLocks noChangeAspect="1" noChangeArrowheads="1"/>
          </p:cNvPicPr>
          <p:nvPr/>
        </p:nvPicPr>
        <p:blipFill>
          <a:blip r:embed="rId3" cstate="print"/>
          <a:srcRect/>
          <a:stretch>
            <a:fillRect/>
          </a:stretch>
        </p:blipFill>
        <p:spPr bwMode="auto">
          <a:xfrm>
            <a:off x="4495800" y="1905000"/>
            <a:ext cx="3981450" cy="3200401"/>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Eye of the Hurricane </a:t>
            </a:r>
            <a:endParaRPr lang="en-US" b="1" u="sng" dirty="0"/>
          </a:p>
        </p:txBody>
      </p:sp>
      <p:sp>
        <p:nvSpPr>
          <p:cNvPr id="3" name="Text Placeholder 2"/>
          <p:cNvSpPr>
            <a:spLocks noGrp="1"/>
          </p:cNvSpPr>
          <p:nvPr>
            <p:ph type="body" sz="half" idx="1"/>
          </p:nvPr>
        </p:nvSpPr>
        <p:spPr/>
        <p:txBody>
          <a:bodyPr/>
          <a:lstStyle/>
          <a:p>
            <a:r>
              <a:rPr lang="en-US" sz="4400" b="1" dirty="0" smtClean="0"/>
              <a:t>Calm wind. </a:t>
            </a:r>
          </a:p>
          <a:p>
            <a:r>
              <a:rPr lang="en-US" sz="4400" b="1" dirty="0" smtClean="0"/>
              <a:t>Fair skies. </a:t>
            </a:r>
          </a:p>
          <a:p>
            <a:r>
              <a:rPr lang="en-US" sz="4400" b="1" dirty="0" smtClean="0"/>
              <a:t>Clear Weather</a:t>
            </a:r>
            <a:r>
              <a:rPr lang="en-US" dirty="0" smtClean="0"/>
              <a:t>. </a:t>
            </a:r>
            <a:endParaRPr lang="en-US" dirty="0"/>
          </a:p>
        </p:txBody>
      </p:sp>
      <p:pic>
        <p:nvPicPr>
          <p:cNvPr id="4098" name="Picture 2" descr="What a long strange trip: Eye of the Hurricane?"/>
          <p:cNvPicPr>
            <a:picLocks noChangeAspect="1" noChangeArrowheads="1"/>
          </p:cNvPicPr>
          <p:nvPr/>
        </p:nvPicPr>
        <p:blipFill>
          <a:blip r:embed="rId3" cstate="print"/>
          <a:srcRect/>
          <a:stretch>
            <a:fillRect/>
          </a:stretch>
        </p:blipFill>
        <p:spPr bwMode="auto">
          <a:xfrm>
            <a:off x="5029200" y="2133600"/>
            <a:ext cx="3670300" cy="275272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        </a:t>
            </a:r>
            <a:r>
              <a:rPr lang="en-US" sz="7200" b="1" u="sng" dirty="0" smtClean="0"/>
              <a:t>Clouds</a:t>
            </a:r>
            <a:endParaRPr lang="en-US" sz="7200" b="1" u="sng" dirty="0"/>
          </a:p>
        </p:txBody>
      </p:sp>
      <p:sp>
        <p:nvSpPr>
          <p:cNvPr id="3" name="Text Placeholder 2"/>
          <p:cNvSpPr>
            <a:spLocks noGrp="1"/>
          </p:cNvSpPr>
          <p:nvPr>
            <p:ph type="body" sz="half" idx="1"/>
          </p:nvPr>
        </p:nvSpPr>
        <p:spPr>
          <a:xfrm>
            <a:off x="301625" y="1676400"/>
            <a:ext cx="8308975" cy="4422775"/>
          </a:xfrm>
        </p:spPr>
        <p:txBody>
          <a:bodyPr/>
          <a:lstStyle/>
          <a:p>
            <a:r>
              <a:rPr lang="en-US" sz="4400" b="1" u="sng" dirty="0" smtClean="0"/>
              <a:t>Cumulus Clouds- </a:t>
            </a:r>
          </a:p>
          <a:p>
            <a:r>
              <a:rPr lang="en-US" sz="3200" b="1" dirty="0" smtClean="0">
                <a:solidFill>
                  <a:schemeClr val="accent2">
                    <a:lumMod val="60000"/>
                    <a:lumOff val="40000"/>
                  </a:schemeClr>
                </a:solidFill>
              </a:rPr>
              <a:t>Large white puffy clouds that generally appear during fair weather. </a:t>
            </a:r>
            <a:endParaRPr lang="en-US" sz="3200" b="1" dirty="0" smtClean="0">
              <a:solidFill>
                <a:schemeClr val="accent2">
                  <a:lumMod val="60000"/>
                  <a:lumOff val="40000"/>
                </a:schemeClr>
              </a:solidFill>
            </a:endParaRPr>
          </a:p>
          <a:p>
            <a:pPr>
              <a:buNone/>
            </a:pPr>
            <a:endParaRPr lang="en-US" b="1" dirty="0">
              <a:solidFill>
                <a:schemeClr val="accent2">
                  <a:lumMod val="60000"/>
                  <a:lumOff val="40000"/>
                </a:schemeClr>
              </a:solidFill>
            </a:endParaRPr>
          </a:p>
        </p:txBody>
      </p:sp>
      <p:pic>
        <p:nvPicPr>
          <p:cNvPr id="2050" name="Picture 2" descr="Description Cumulus cloud.jpg"/>
          <p:cNvPicPr>
            <a:picLocks noChangeAspect="1" noChangeArrowheads="1"/>
          </p:cNvPicPr>
          <p:nvPr/>
        </p:nvPicPr>
        <p:blipFill>
          <a:blip r:embed="rId3" cstate="print"/>
          <a:srcRect/>
          <a:stretch>
            <a:fillRect/>
          </a:stretch>
        </p:blipFill>
        <p:spPr bwMode="auto">
          <a:xfrm>
            <a:off x="1905000" y="3809999"/>
            <a:ext cx="4572000" cy="30480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b="1" dirty="0" smtClean="0"/>
              <a:t>Layers of Earth’s Atmosphere</a:t>
            </a:r>
            <a:endParaRPr lang="en-US" b="1" dirty="0"/>
          </a:p>
        </p:txBody>
      </p:sp>
      <p:sp>
        <p:nvSpPr>
          <p:cNvPr id="17412" name="Rectangle 4"/>
          <p:cNvSpPr>
            <a:spLocks noGrp="1" noRot="1" noChangeArrowheads="1"/>
          </p:cNvSpPr>
          <p:nvPr>
            <p:ph type="body" sz="half" idx="1"/>
          </p:nvPr>
        </p:nvSpPr>
        <p:spPr>
          <a:xfrm>
            <a:off x="301625" y="1676400"/>
            <a:ext cx="7775575" cy="4422775"/>
          </a:xfrm>
        </p:spPr>
        <p:txBody>
          <a:bodyPr>
            <a:normAutofit fontScale="92500"/>
          </a:bodyPr>
          <a:lstStyle/>
          <a:p>
            <a:r>
              <a:rPr lang="en-US" sz="2800" b="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Troposphere</a:t>
            </a:r>
            <a:r>
              <a:rPr lang="en-US" sz="42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 </a:t>
            </a:r>
            <a:r>
              <a:rPr lang="en-US" sz="2800" dirty="0" smtClean="0"/>
              <a:t>– </a:t>
            </a:r>
            <a:r>
              <a:rPr lang="en-US" sz="2400" b="1" dirty="0" smtClean="0"/>
              <a:t>1</a:t>
            </a:r>
            <a:r>
              <a:rPr lang="en-US" sz="2400" b="1" baseline="30000" dirty="0" smtClean="0"/>
              <a:t>st</a:t>
            </a:r>
            <a:r>
              <a:rPr lang="en-US" sz="2400" b="1" dirty="0" smtClean="0"/>
              <a:t> layer of atmosphere where all weather occurs. </a:t>
            </a:r>
          </a:p>
          <a:p>
            <a:r>
              <a:rPr lang="en-US" sz="2800" b="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Stratosphere </a:t>
            </a:r>
            <a:r>
              <a:rPr lang="en-US" sz="2400" b="1" dirty="0" smtClean="0"/>
              <a:t>– 2</a:t>
            </a:r>
            <a:r>
              <a:rPr lang="en-US" sz="2400" b="1" baseline="30000" dirty="0" smtClean="0"/>
              <a:t>nd</a:t>
            </a:r>
            <a:r>
              <a:rPr lang="en-US" sz="2400" b="1" dirty="0" smtClean="0"/>
              <a:t> layer of atmosphere where the ozone layer and jet stream are located. </a:t>
            </a:r>
          </a:p>
          <a:p>
            <a:r>
              <a:rPr lang="en-US" sz="2800" b="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Mesosphere </a:t>
            </a:r>
            <a:r>
              <a:rPr lang="en-US" sz="2400" b="1" dirty="0" smtClean="0"/>
              <a:t>– 3</a:t>
            </a:r>
            <a:r>
              <a:rPr lang="en-US" sz="2400" b="1" baseline="30000" dirty="0" smtClean="0"/>
              <a:t>rd</a:t>
            </a:r>
            <a:r>
              <a:rPr lang="en-US" sz="2400" b="1" dirty="0" smtClean="0"/>
              <a:t> layer of atmosphere where meteors burn up. </a:t>
            </a:r>
          </a:p>
          <a:p>
            <a:r>
              <a:rPr lang="en-US" sz="2800" b="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Thermosphere</a:t>
            </a:r>
            <a:r>
              <a:rPr lang="en-US" sz="2400" b="1" dirty="0" smtClean="0"/>
              <a:t> – 4</a:t>
            </a:r>
            <a:r>
              <a:rPr lang="en-US" sz="2400" b="1" baseline="30000" dirty="0" smtClean="0"/>
              <a:t>th</a:t>
            </a:r>
            <a:r>
              <a:rPr lang="en-US" sz="2400" b="1" dirty="0" smtClean="0"/>
              <a:t> layer of atmosphere where the TV and radio signals occur from satellites. </a:t>
            </a:r>
          </a:p>
          <a:p>
            <a:r>
              <a:rPr lang="en-US" sz="2800" b="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rPr>
              <a:t>Exosphere</a:t>
            </a:r>
            <a:r>
              <a:rPr lang="en-US" sz="2400" b="1" dirty="0" smtClean="0"/>
              <a:t> – 5</a:t>
            </a:r>
            <a:r>
              <a:rPr lang="en-US" sz="2400" b="1" baseline="30000" dirty="0" smtClean="0"/>
              <a:t>th</a:t>
            </a:r>
            <a:r>
              <a:rPr lang="en-US" sz="2400" b="1" dirty="0" smtClean="0"/>
              <a:t> layer of atmosphere where space begins. </a:t>
            </a:r>
          </a:p>
          <a:p>
            <a:endParaRPr lang="en-US" sz="2400" b="1" dirty="0"/>
          </a:p>
          <a:p>
            <a:pPr>
              <a:buNone/>
            </a:pP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        </a:t>
            </a:r>
            <a:r>
              <a:rPr lang="en-US" sz="7200" b="1" u="sng" dirty="0" smtClean="0"/>
              <a:t>Clouds</a:t>
            </a:r>
            <a:endParaRPr lang="en-US" sz="7200" b="1" u="sng" dirty="0"/>
          </a:p>
        </p:txBody>
      </p:sp>
      <p:sp>
        <p:nvSpPr>
          <p:cNvPr id="3" name="Text Placeholder 2"/>
          <p:cNvSpPr>
            <a:spLocks noGrp="1"/>
          </p:cNvSpPr>
          <p:nvPr>
            <p:ph type="body" sz="half" idx="1"/>
          </p:nvPr>
        </p:nvSpPr>
        <p:spPr>
          <a:xfrm>
            <a:off x="304800" y="1676401"/>
            <a:ext cx="8305800" cy="2819400"/>
          </a:xfrm>
        </p:spPr>
        <p:txBody>
          <a:bodyPr/>
          <a:lstStyle/>
          <a:p>
            <a:r>
              <a:rPr lang="en-US" sz="4400" b="1" u="sng" dirty="0" smtClean="0"/>
              <a:t>Stratus Clouds –</a:t>
            </a:r>
          </a:p>
          <a:p>
            <a:r>
              <a:rPr lang="en-US" sz="3600" dirty="0" smtClean="0"/>
              <a:t>Low flat clouds that stretch over the sky, creating overcast conditions. </a:t>
            </a:r>
            <a:r>
              <a:rPr lang="en-US" sz="3600" dirty="0" smtClean="0"/>
              <a:t> </a:t>
            </a:r>
          </a:p>
          <a:p>
            <a:pPr>
              <a:buNone/>
            </a:pPr>
            <a:endParaRPr lang="en-US" b="1" dirty="0">
              <a:solidFill>
                <a:schemeClr val="accent2">
                  <a:lumMod val="60000"/>
                  <a:lumOff val="40000"/>
                </a:schemeClr>
              </a:solidFill>
            </a:endParaRPr>
          </a:p>
        </p:txBody>
      </p:sp>
      <p:pic>
        <p:nvPicPr>
          <p:cNvPr id="78850" name="Picture 2" descr="... Stratus Clouds, 2012-02-21 - Stratus | Colorado Cloud Pictures"/>
          <p:cNvPicPr>
            <a:picLocks noChangeAspect="1" noChangeArrowheads="1"/>
          </p:cNvPicPr>
          <p:nvPr/>
        </p:nvPicPr>
        <p:blipFill>
          <a:blip r:embed="rId3" cstate="print"/>
          <a:srcRect/>
          <a:stretch>
            <a:fillRect/>
          </a:stretch>
        </p:blipFill>
        <p:spPr bwMode="auto">
          <a:xfrm>
            <a:off x="1066800" y="4495800"/>
            <a:ext cx="6629400" cy="2098041"/>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        </a:t>
            </a:r>
            <a:r>
              <a:rPr lang="en-US" sz="7200" b="1" u="sng" dirty="0" smtClean="0"/>
              <a:t>Clouds</a:t>
            </a:r>
            <a:endParaRPr lang="en-US" sz="7200" b="1" u="sng" dirty="0"/>
          </a:p>
        </p:txBody>
      </p:sp>
      <p:sp>
        <p:nvSpPr>
          <p:cNvPr id="3" name="Text Placeholder 2"/>
          <p:cNvSpPr>
            <a:spLocks noGrp="1"/>
          </p:cNvSpPr>
          <p:nvPr>
            <p:ph type="body" sz="half" idx="1"/>
          </p:nvPr>
        </p:nvSpPr>
        <p:spPr>
          <a:xfrm>
            <a:off x="304800" y="1676401"/>
            <a:ext cx="8305800" cy="2514599"/>
          </a:xfrm>
        </p:spPr>
        <p:txBody>
          <a:bodyPr>
            <a:normAutofit/>
          </a:bodyPr>
          <a:lstStyle/>
          <a:p>
            <a:r>
              <a:rPr lang="en-US" sz="4400" b="1" u="sng" dirty="0" smtClean="0"/>
              <a:t>Cirrus Clouds –</a:t>
            </a:r>
          </a:p>
          <a:p>
            <a:r>
              <a:rPr lang="en-US" sz="3200" dirty="0" smtClean="0"/>
              <a:t>Lacy or wispy cloud that form at high altitudes, generally before a change in the weather. </a:t>
            </a:r>
            <a:endParaRPr lang="en-US" sz="3200" dirty="0" smtClean="0"/>
          </a:p>
          <a:p>
            <a:pPr>
              <a:buNone/>
            </a:pPr>
            <a:endParaRPr lang="en-US" sz="3200" dirty="0">
              <a:solidFill>
                <a:schemeClr val="accent2">
                  <a:lumMod val="60000"/>
                  <a:lumOff val="40000"/>
                </a:schemeClr>
              </a:solidFill>
            </a:endParaRPr>
          </a:p>
        </p:txBody>
      </p:sp>
      <p:pic>
        <p:nvPicPr>
          <p:cNvPr id="80898" name="Picture 2" descr="Original file ‎ (1,600 × 1,067 pixels, file size: 815 KB, MIME type ..."/>
          <p:cNvPicPr>
            <a:picLocks noChangeAspect="1" noChangeArrowheads="1"/>
          </p:cNvPicPr>
          <p:nvPr/>
        </p:nvPicPr>
        <p:blipFill>
          <a:blip r:embed="rId3" cstate="print"/>
          <a:srcRect/>
          <a:stretch>
            <a:fillRect/>
          </a:stretch>
        </p:blipFill>
        <p:spPr bwMode="auto">
          <a:xfrm>
            <a:off x="1828800" y="4191000"/>
            <a:ext cx="5181600" cy="24384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b="1" dirty="0" smtClean="0"/>
              <a:t>Layers of Earth’s Atmosphere</a:t>
            </a:r>
            <a:endParaRPr lang="en-US" b="1" dirty="0"/>
          </a:p>
        </p:txBody>
      </p:sp>
      <p:pic>
        <p:nvPicPr>
          <p:cNvPr id="51202" name="Picture 2" descr="Without our atmosphere, there would be no life on earth. Two gases ..."/>
          <p:cNvPicPr>
            <a:picLocks noChangeAspect="1" noChangeArrowheads="1"/>
          </p:cNvPicPr>
          <p:nvPr/>
        </p:nvPicPr>
        <p:blipFill>
          <a:blip r:embed="rId3" cstate="print"/>
          <a:srcRect/>
          <a:stretch>
            <a:fillRect/>
          </a:stretch>
        </p:blipFill>
        <p:spPr bwMode="auto">
          <a:xfrm>
            <a:off x="1219200" y="1524000"/>
            <a:ext cx="6629400" cy="4800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normAutofit fontScale="90000"/>
          </a:bodyPr>
          <a:lstStyle/>
          <a:p>
            <a:r>
              <a:rPr lang="en-US" b="1" dirty="0" smtClean="0"/>
              <a:t>The Composition of the Atmosphere</a:t>
            </a:r>
            <a:endParaRPr lang="en-US" b="1" dirty="0"/>
          </a:p>
        </p:txBody>
      </p:sp>
      <p:pic>
        <p:nvPicPr>
          <p:cNvPr id="49154" name="Picture 2" descr="http://ts3.mm.bing.net/th?id=H.4758674679400238&amp;pid=15.1"/>
          <p:cNvPicPr>
            <a:picLocks noChangeAspect="1" noChangeArrowheads="1"/>
          </p:cNvPicPr>
          <p:nvPr/>
        </p:nvPicPr>
        <p:blipFill>
          <a:blip r:embed="rId3" cstate="print"/>
          <a:srcRect/>
          <a:stretch>
            <a:fillRect/>
          </a:stretch>
        </p:blipFill>
        <p:spPr bwMode="auto">
          <a:xfrm>
            <a:off x="2514600" y="1981200"/>
            <a:ext cx="3769038" cy="378681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normAutofit/>
          </a:bodyPr>
          <a:lstStyle/>
          <a:p>
            <a:r>
              <a:rPr lang="en-US" sz="4000" b="1" dirty="0" smtClean="0"/>
              <a:t>       The Water Cycle</a:t>
            </a:r>
            <a:endParaRPr lang="en-US" sz="4000" b="1" dirty="0"/>
          </a:p>
        </p:txBody>
      </p:sp>
      <p:pic>
        <p:nvPicPr>
          <p:cNvPr id="47106" name="Picture 2" descr="Water Cycle Activities"/>
          <p:cNvPicPr>
            <a:picLocks noChangeAspect="1" noChangeArrowheads="1"/>
          </p:cNvPicPr>
          <p:nvPr/>
        </p:nvPicPr>
        <p:blipFill>
          <a:blip r:embed="rId3" cstate="print"/>
          <a:srcRect/>
          <a:stretch>
            <a:fillRect/>
          </a:stretch>
        </p:blipFill>
        <p:spPr bwMode="auto">
          <a:xfrm>
            <a:off x="1905000" y="1600200"/>
            <a:ext cx="4343400" cy="46511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Water Cycle</a:t>
            </a:r>
            <a:endParaRPr lang="en-US" b="1" dirty="0"/>
          </a:p>
        </p:txBody>
      </p:sp>
      <p:sp>
        <p:nvSpPr>
          <p:cNvPr id="3" name="Content Placeholder 2"/>
          <p:cNvSpPr>
            <a:spLocks noGrp="1"/>
          </p:cNvSpPr>
          <p:nvPr>
            <p:ph idx="1"/>
          </p:nvPr>
        </p:nvSpPr>
        <p:spPr/>
        <p:txBody>
          <a:bodyPr/>
          <a:lstStyle/>
          <a:p>
            <a:r>
              <a:rPr lang="en-US" dirty="0" smtClean="0"/>
              <a:t>The Water in the Oceans evaporate, </a:t>
            </a:r>
          </a:p>
          <a:p>
            <a:r>
              <a:rPr lang="en-US" dirty="0" smtClean="0"/>
              <a:t>Turn into water vapor and condensate, </a:t>
            </a:r>
          </a:p>
          <a:p>
            <a:r>
              <a:rPr lang="en-US" dirty="0" smtClean="0"/>
              <a:t>When the clouds are full it precipitates, </a:t>
            </a:r>
          </a:p>
          <a:p>
            <a:r>
              <a:rPr lang="en-US" dirty="0" smtClean="0"/>
              <a:t>And the cycle starts over again, mate.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228600" y="609600"/>
            <a:ext cx="8510588" cy="1325563"/>
          </a:xfrm>
        </p:spPr>
        <p:txBody>
          <a:bodyPr>
            <a:noAutofit/>
          </a:bodyPr>
          <a:lstStyle/>
          <a:p>
            <a:r>
              <a:rPr lang="en-US" sz="6000" b="1" dirty="0" smtClean="0"/>
              <a:t/>
            </a:r>
            <a:br>
              <a:rPr lang="en-US" sz="6000" b="1" dirty="0" smtClean="0"/>
            </a:br>
            <a:r>
              <a:rPr lang="en-US" sz="6000" b="1" dirty="0" smtClean="0"/>
              <a:t/>
            </a:r>
            <a:br>
              <a:rPr lang="en-US" sz="6000" b="1" dirty="0" smtClean="0"/>
            </a:br>
            <a:endParaRPr lang="en-US" sz="6000" b="1" dirty="0"/>
          </a:p>
        </p:txBody>
      </p:sp>
      <p:sp>
        <p:nvSpPr>
          <p:cNvPr id="5" name="TextBox 4"/>
          <p:cNvSpPr txBox="1"/>
          <p:nvPr/>
        </p:nvSpPr>
        <p:spPr>
          <a:xfrm>
            <a:off x="838200" y="762000"/>
            <a:ext cx="7696200" cy="769441"/>
          </a:xfrm>
          <a:prstGeom prst="rect">
            <a:avLst/>
          </a:prstGeom>
          <a:noFill/>
        </p:spPr>
        <p:txBody>
          <a:bodyPr wrap="square" rtlCol="0">
            <a:spAutoFit/>
          </a:bodyPr>
          <a:lstStyle/>
          <a:p>
            <a:r>
              <a:rPr lang="en-US" sz="4400" b="1" dirty="0" smtClean="0"/>
              <a:t>The Carbon Dioxide Cycle </a:t>
            </a:r>
            <a:endParaRPr lang="en-US" sz="4400" b="1" dirty="0"/>
          </a:p>
        </p:txBody>
      </p:sp>
      <p:pic>
        <p:nvPicPr>
          <p:cNvPr id="45058" name="Picture 2" descr="Carbon Dioxide Oxygen - Let Me Buy"/>
          <p:cNvPicPr>
            <a:picLocks noChangeAspect="1" noChangeArrowheads="1"/>
          </p:cNvPicPr>
          <p:nvPr/>
        </p:nvPicPr>
        <p:blipFill>
          <a:blip r:embed="rId3" cstate="print"/>
          <a:srcRect/>
          <a:stretch>
            <a:fillRect/>
          </a:stretch>
        </p:blipFill>
        <p:spPr bwMode="auto">
          <a:xfrm>
            <a:off x="2286000" y="2438400"/>
            <a:ext cx="3848100" cy="328371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b="1" dirty="0" smtClean="0"/>
              <a:t>Global Warming </a:t>
            </a:r>
            <a:endParaRPr lang="en-US" b="1" dirty="0"/>
          </a:p>
        </p:txBody>
      </p:sp>
      <p:pic>
        <p:nvPicPr>
          <p:cNvPr id="43010" name="Picture 2" descr="m7science - Ecology_CarbonCycle"/>
          <p:cNvPicPr>
            <a:picLocks noChangeAspect="1" noChangeArrowheads="1"/>
          </p:cNvPicPr>
          <p:nvPr/>
        </p:nvPicPr>
        <p:blipFill>
          <a:blip r:embed="rId3" cstate="print"/>
          <a:srcRect/>
          <a:stretch>
            <a:fillRect/>
          </a:stretch>
        </p:blipFill>
        <p:spPr bwMode="auto">
          <a:xfrm>
            <a:off x="1447800" y="1828800"/>
            <a:ext cx="5829300" cy="43719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520</TotalTime>
  <Words>755</Words>
  <Application>Microsoft Office PowerPoint</Application>
  <PresentationFormat>On-screen Show (4:3)</PresentationFormat>
  <Paragraphs>142</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Verve</vt:lpstr>
      <vt:lpstr>5th Grade Science Chp. 9</vt:lpstr>
      <vt:lpstr>Words to Know</vt:lpstr>
      <vt:lpstr>Layers of Earth’s Atmosphere</vt:lpstr>
      <vt:lpstr>Layers of Earth’s Atmosphere</vt:lpstr>
      <vt:lpstr>The Composition of the Atmosphere</vt:lpstr>
      <vt:lpstr>       The Water Cycle</vt:lpstr>
      <vt:lpstr>The Water Cycle</vt:lpstr>
      <vt:lpstr>  </vt:lpstr>
      <vt:lpstr>Global Warming </vt:lpstr>
      <vt:lpstr>Global Warming </vt:lpstr>
      <vt:lpstr>4 Conditions that make up weather</vt:lpstr>
      <vt:lpstr>What causes Air Pressure? </vt:lpstr>
      <vt:lpstr>What causes air pressure?</vt:lpstr>
      <vt:lpstr>What causes                           wind? </vt:lpstr>
      <vt:lpstr>What causes wind? </vt:lpstr>
      <vt:lpstr>Rules of Weather </vt:lpstr>
      <vt:lpstr>Vocabulary – Lesson 2 </vt:lpstr>
      <vt:lpstr>Three types of Fronts </vt:lpstr>
      <vt:lpstr>4 Types of Air Masses </vt:lpstr>
      <vt:lpstr>Cold Fronts </vt:lpstr>
      <vt:lpstr>Warms Fronts </vt:lpstr>
      <vt:lpstr>Lesson 3 – Storms </vt:lpstr>
      <vt:lpstr>4 traits of Storms</vt:lpstr>
      <vt:lpstr>5 Characteristics of Thunderstorms </vt:lpstr>
      <vt:lpstr>3 Traits of Hurricanes </vt:lpstr>
      <vt:lpstr>Tornadoes</vt:lpstr>
      <vt:lpstr>Blizzards</vt:lpstr>
      <vt:lpstr>Eye of the Hurricane </vt:lpstr>
      <vt:lpstr>        Clouds</vt:lpstr>
      <vt:lpstr>        Clouds</vt:lpstr>
      <vt:lpstr>        Clouds</vt:lpstr>
    </vt:vector>
  </TitlesOfParts>
  <Company>Notre Dame of Bethlehem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p_karabasz</dc:creator>
  <cp:lastModifiedBy>kelsey</cp:lastModifiedBy>
  <cp:revision>127</cp:revision>
  <dcterms:created xsi:type="dcterms:W3CDTF">2011-11-28T20:52:43Z</dcterms:created>
  <dcterms:modified xsi:type="dcterms:W3CDTF">2014-02-27T00:13:32Z</dcterms:modified>
</cp:coreProperties>
</file>