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80" r:id="rId25"/>
    <p:sldId id="279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81" r:id="rId35"/>
    <p:sldId id="290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82665-40EE-44E3-993A-089FA2F3FF9D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B064B-7E5C-4362-9E9D-638F55A241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B064B-7E5C-4362-9E9D-638F55A241FA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A29034F-79A6-468F-9F5D-4AFE497D9B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489E7-D176-4DFB-B7D8-70BA9889F7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8AAD3-244C-46F2-B44E-E30053D021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DD238-BDCC-456B-8D3A-9E3EDBD487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B9FD67-2D42-4A02-8FDA-AE0F291925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8F588-0612-4D15-9740-AFCC05E966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7974F-8B02-498B-ABA1-EE361317BA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541A1-6C08-46F2-BEC4-21269EDE4A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9A975-093B-4F78-B849-8BFD9FE720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0569F-F0A3-4E36-ABC2-8ABE45C252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81FFD-D37F-4A11-B7AE-D6015287F0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71225D0-3035-41BA-9AC1-6B52F34C4C0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upload.wikimedia.org/wikipedia/commons/d/d8/Atom_diagram.png&amp;imgrefurl=http://en.wikipedia.org/wiki/File:Atom_diagram.png&amp;usg=__E-X0nJu02iYxyse0PzD4OsspNOI=&amp;h=356&amp;w=356&amp;sz=15&amp;hl=en&amp;start=2&amp;zoom=1&amp;tbnid=JRU4xjkf7XvItM:&amp;tbnh=121&amp;tbnw=121&amp;ei=a8lLUIi1LsPV0QG874DADQ&amp;prev=/search%3Fq%3DDiagram%2Bof%2Ban%2Batom%26hl%3Den%26sa%3DX%26rls%3Dcom.microsoft:*:IE-SearchBox%26rlz%3D1I7ADBS_en%26tbm%3Disch%26prmd%3Divns&amp;itbs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illustrationsof.com/royalty-free-albert-einstein-clipart-illustration-78931.jpg&amp;imgrefurl=http://www.illustrationsof.com/78931-royalty-free-albert-einstein-clipart-illustration&amp;usg=__HYYY8VfXsfEjDT7q4mlb27Ynkz0=&amp;h=420&amp;w=400&amp;sz=58&amp;hl=en&amp;start=1&amp;zoom=1&amp;tbnid=Bk4FjXCMyWG7LM:&amp;tbnh=125&amp;tbnw=119&amp;ei=gdRLUI-RCKft0gHQ0YFY&amp;prev=/search%3Fq%3DAlbert%2Beinstein%2Bclipart%26hl%3Den%26rls%3Dcom.microsoft:*:IE-SearchBox%26rlz%3D1I7ADBS_en%26tbm%3Disch&amp;itbs=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www.google.com/imgres?imgurl=http://periodictable.com/Samples/026.32/s9s.JPG&amp;imgrefurl=http://periodictable.com/Elements/026/index.html&amp;usg=__jB2PEXO4JSRdBCP4as3kgKqo10w=&amp;h=356&amp;w=356&amp;sz=28&amp;hl=en&amp;start=7&amp;zoom=1&amp;tbnid=O6xu4e7BbZnXFM:&amp;tbnh=121&amp;tbnw=121&amp;ei=zNRLUI7XB8fm0QHPrYGIDQ&amp;prev=/search%3Fq%3Dpicture%2Bof%2Biron%26hl%3Den%26rls%3Dcom.microsoft:*:IE-SearchBox%26rlz%3D1I7ADBS_en%26tbm%3Disch&amp;itbs=1" TargetMode="External"/><Relationship Id="rId7" Type="http://schemas.openxmlformats.org/officeDocument/2006/relationships/hyperlink" Target="http://www.google.com/imgres?imgurl=http://www.carondelet.pvt.k12.ca.us/PeriodicTable/He/helium%2520pic.jpg&amp;imgrefurl=http://www.carondelet.pvt.k12.ca.us/PeriodicTable/He/&amp;usg=__WI4JBMMp4PvP7HR8W1yZrZEE3mU=&amp;h=300&amp;w=300&amp;sz=15&amp;hl=en&amp;start=1&amp;zoom=1&amp;tbnid=7GXOv1bN6S6cOM:&amp;tbnh=116&amp;tbnw=116&amp;ei=LtVLULq0DYT20gHdoIFg&amp;prev=/search%3Fq%3Dpicture%2Bof%2Bhelium%26hl%3Den%26rls%3Dcom.microsoft:*:IE-SearchBox%26rlz%3D1I7ADBS_en%26tbm%3Disch&amp;itbs=1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www.google.com/imgres?imgurl=http://www.eatrundoyoga.com/blog/wp-content/uploads/2009/10/calcium.gif&amp;imgrefurl=http://www.eatrundoyoga.com/blog/vegan-myth-calcium/&amp;usg=__-9T4UplI15Q6NyWbfGlQCb83T5Y=&amp;h=589&amp;w=617&amp;sz=8&amp;hl=en&amp;start=3&amp;zoom=1&amp;tbnid=1lAz3qeDZjslNM:&amp;tbnh=130&amp;tbnw=136&amp;ei=-dRLUKfwJann0QHZ9oHICw&amp;prev=/search%3Fq%3Dpicture%2Bof%2Bcalcium%26hl%3Den%26rls%3Dcom.microsoft:*:IE-SearchBox%26rlz%3D1I7ADBS_en%26tbm%3Disch&amp;itbs=1" TargetMode="Externa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hyperlink" Target="http://www.google.com/imgres?imgurl=http://www.brooklyn.cuny.edu/bc/ahp/SDPS/graphics/Symbols.GIF&amp;imgrefurl=http://www.brooklyn.cuny.edu/bc/ahp/SDPS/SD.PS.build.html&amp;usg=__dW7tS13yisWzoIEuQa6TpVz7dhg=&amp;h=200&amp;w=144&amp;sz=4&amp;hl=en&amp;start=33&amp;zoom=1&amp;tbnid=q7Ly-u_fG0Ws0M:&amp;tbnh=104&amp;tbnw=75&amp;ei=MtpLUIEIwfLSAeSvgfgD&amp;prev=/search%3Fq%3DChemical%2Bsymbols%26start%3D20%26hl%3Den%26sa%3DN%26rls%3Dcom.microsoft:*:IE-SearchBox%26rlz%3D1I7ADBS_en%26tbm%3Disch&amp;itbs=1" TargetMode="External"/><Relationship Id="rId7" Type="http://schemas.openxmlformats.org/officeDocument/2006/relationships/hyperlink" Target="http://www.google.com/imgres?imgurl=http://img.tfd.com/mgh/ceb/thumb/Structural-formula-for-x3b1-D-glucose.jpg&amp;imgrefurl=http://encyclopedia2.thefreedictionary.com/Glucose&amp;usg=___ZDbC6CQ4GDbo8ibO-sTE9q880Y=&amp;h=219&amp;w=250&amp;sz=9&amp;hl=en&amp;start=1&amp;zoom=1&amp;tbnid=nVOM0Cuev6iEtM:&amp;tbnh=97&amp;tbnw=111&amp;ei=u9pLUIrkO8Tv0gG_4oHICw&amp;prev=/search%3Fq%3Dchemical%2Bformula%2Bof%2Bsugar%26hl%3Den%26rls%3Dcom.microsoft:*:IE-SearchBox%26rlz%3D1I7ADBS_en%26tbm%3Disch&amp;itbs=1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http://www.google.com/imgres?imgurl=http://image.shutterstock.com/display_pic_with_logo/298498/298498,1282304841,1/stock-photo-chemical-formula-of-water-h-o-on-blue-digital-screen-59406448.jpg&amp;imgrefurl=http://www.shutterstock.com/pic-59406448/stock-photo-chemical-formula-of-water-h-o-on-blue-digital-screen.html&amp;usg=__btqhHntjGTkjbtSVTW5-buu_ZrM=&amp;h=470&amp;w=450&amp;sz=107&amp;hl=en&amp;start=5&amp;zoom=1&amp;tbnid=hV7_tmR-qba2IM:&amp;tbnh=129&amp;tbnw=124&amp;ei=dNpLUL6VNKrn0QGulIDwAQ&amp;prev=/search%3Fq%3Dchemical%2Bformula%2Bof%2Bwater%26hl%3Den%26rls%3Dcom.microsoft:*:IE-SearchBox%26rlz%3D1I7ADBS_en%26tbm%3Disch&amp;itbs=1" TargetMode="Externa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people.phillipmartin.info/people_einstein.gif&amp;imgrefurl=http://people.phillipmartin.info/people_einstein.htm&amp;usg=__7NnQaxyLav4k2q8oGUUj7rlYHwo=&amp;h=444&amp;w=648&amp;sz=48&amp;hl=en&amp;start=3&amp;zoom=1&amp;tbnid=4rXYx8QE53kYDM:&amp;tbnh=94&amp;tbnw=137&amp;ei=DstLUMzYNqqo0AGq1YCwCg&amp;prev=/search%3Fq%3Dclipart%2Bof%2Balbert%2Beinstein%26hl%3Den%26rls%3Dcom.microsoft:*:IE-SearchBox%26rlz%3D1I7ADBS_en%26tbm%3Disch&amp;itbs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hyperlink" Target="http://www.google.com/imgres?imgurl=http://geology.com/minerals/photos/graphite-168.jpg&amp;imgrefurl=http://geology.com/minerals/graphite.shtml&amp;usg=__g7l8l2I6MrnM2PBOZPrm4VklQW0=&amp;h=420&amp;w=560&amp;sz=134&amp;hl=en&amp;start=7&amp;zoom=1&amp;tbnid=Ws4IcsRvt1ggiM:&amp;tbnh=100&amp;tbnw=133&amp;ei=QKxrUIvVBKT40gHcpYC4BQ&amp;prev=/search%3Fq%3Dimages%2Bof%2Bgraphite%26hl%3Den%26sa%3DX%26rls%3Dcom.microsoft:*:IE-SearchBox%26rlz%3D1I7ADBS_en%26tbm%3Disch%26prmd%3Divns&amp;itbs=1" TargetMode="External"/><Relationship Id="rId4" Type="http://schemas.openxmlformats.org/officeDocument/2006/relationships/image" Target="../media/image18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6</a:t>
            </a:r>
            <a:r>
              <a:rPr lang="en-US" baseline="30000"/>
              <a:t>th</a:t>
            </a:r>
            <a:r>
              <a:rPr lang="en-US"/>
              <a:t> Grade Science </a:t>
            </a:r>
            <a:br>
              <a:rPr lang="en-US"/>
            </a:br>
            <a:r>
              <a:rPr lang="en-US"/>
              <a:t>Chapter 6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/>
              <a:t>Atoms, Elements and Compounds</a:t>
            </a:r>
            <a:r>
              <a:rPr lang="en-US"/>
              <a:t> </a:t>
            </a:r>
          </a:p>
        </p:txBody>
      </p:sp>
      <p:pic>
        <p:nvPicPr>
          <p:cNvPr id="2053" name="Picture 5" descr="ANd9GcSgm0Adqy_1L3ZGug1JZ0rYzC0zYxBlXPcRZ1cqCT4rovXCup4O3H4BfiQ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304800"/>
            <a:ext cx="1685925" cy="1685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about the Elements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			     </a:t>
            </a:r>
            <a:r>
              <a:rPr lang="en-US" baseline="-25000"/>
              <a:t>8        Atomic Number - # of protons</a:t>
            </a:r>
          </a:p>
          <a:p>
            <a:pPr>
              <a:buFont typeface="Wingdings" pitchFamily="2" charset="2"/>
              <a:buNone/>
            </a:pPr>
            <a:r>
              <a:rPr lang="en-US"/>
              <a:t>				     C    </a:t>
            </a:r>
            <a:r>
              <a:rPr lang="en-US" baseline="-25000"/>
              <a:t>Chemical Symbol  </a:t>
            </a:r>
          </a:p>
          <a:p>
            <a:pPr>
              <a:buFont typeface="Wingdings" pitchFamily="2" charset="2"/>
              <a:buNone/>
            </a:pPr>
            <a:r>
              <a:rPr lang="en-US" baseline="-25000"/>
              <a:t>                                      </a:t>
            </a:r>
            <a:r>
              <a:rPr lang="en-US"/>
              <a:t>Carbon</a:t>
            </a:r>
          </a:p>
          <a:p>
            <a:pPr>
              <a:buFont typeface="Wingdings" pitchFamily="2" charset="2"/>
              <a:buNone/>
            </a:pPr>
            <a:r>
              <a:rPr lang="en-US" baseline="-25000"/>
              <a:t>                                      </a:t>
            </a:r>
            <a:r>
              <a:rPr lang="en-US"/>
              <a:t>12.011  </a:t>
            </a:r>
            <a:r>
              <a:rPr lang="en-US" baseline="-25000"/>
              <a:t>Atomic Mass – weight of atom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Periodic Table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3200" b="1"/>
              <a:t>How are elements grouped? </a:t>
            </a:r>
          </a:p>
          <a:p>
            <a:pPr>
              <a:buFont typeface="Wingdings" pitchFamily="2" charset="2"/>
              <a:buNone/>
            </a:pPr>
            <a:endParaRPr lang="en-US" sz="3200" b="1"/>
          </a:p>
          <a:p>
            <a:r>
              <a:rPr lang="en-US" sz="2400" b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Family</a:t>
            </a:r>
            <a:r>
              <a:rPr lang="en-US" sz="2400"/>
              <a:t> – a group of elements found vertically (up and down) on the periodic table having similar characteristics. </a:t>
            </a:r>
          </a:p>
        </p:txBody>
      </p:sp>
      <p:pic>
        <p:nvPicPr>
          <p:cNvPr id="16391" name="Picture 7" descr="ANd9GcQZ5rDVdz5LS9NZYnAFLCxIN2gxJ5EspOlFa-XADT6xKS1YZKTqntJIR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1981200"/>
            <a:ext cx="3309938" cy="3476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Elements </a:t>
            </a:r>
          </a:p>
        </p:txBody>
      </p:sp>
      <p:pic>
        <p:nvPicPr>
          <p:cNvPr id="18437" name="Picture 5" descr="ANd9GcRfXWjWbSaG1qHcb20X3bGU_Ii-zPNQxpDmZZOp0SJdNfTQj0BBBPhwUw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533525"/>
            <a:ext cx="2362200" cy="2362200"/>
          </a:xfrm>
          <a:prstGeom prst="rect">
            <a:avLst/>
          </a:prstGeom>
          <a:noFill/>
        </p:spPr>
      </p:pic>
      <p:pic>
        <p:nvPicPr>
          <p:cNvPr id="18439" name="Picture 7" descr="ANd9GcSQnpg79t5Xzt_jsrWC3WVf8_wF6NaHJg1oVlnssn5pDw6i6_JQ-w4comTka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1828800"/>
            <a:ext cx="1905000" cy="1820863"/>
          </a:xfrm>
          <a:prstGeom prst="rect">
            <a:avLst/>
          </a:prstGeom>
          <a:noFill/>
        </p:spPr>
      </p:pic>
      <p:pic>
        <p:nvPicPr>
          <p:cNvPr id="18441" name="Picture 9" descr="ANd9GcRrPy6otojJ12Iy6oRl_4_Z_A4eK3QI0rAy_OoWXgYTcpIm9zV00OkQ_vQ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52800" y="43434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 Groups of Elements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b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Metals</a:t>
            </a:r>
            <a:r>
              <a:rPr lang="en-US" sz="2400"/>
              <a:t> – Shiny can be shaped, good conductors of heat and electricity.  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      Ex. – Iron (Fe) </a:t>
            </a:r>
          </a:p>
          <a:p>
            <a:pPr>
              <a:buFont typeface="Wingdings" pitchFamily="2" charset="2"/>
              <a:buNone/>
            </a:pPr>
            <a:r>
              <a:rPr lang="en-US" sz="2400" b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Non-Metals</a:t>
            </a:r>
            <a:r>
              <a:rPr lang="en-US" sz="2400"/>
              <a:t>- Dull, cannot be shaped, not conductors of heat and electricity.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       Ex. – Hydrogen (H) </a:t>
            </a:r>
          </a:p>
          <a:p>
            <a:pPr>
              <a:buFont typeface="Wingdings" pitchFamily="2" charset="2"/>
              <a:buNone/>
            </a:pPr>
            <a:endParaRPr lang="en-US" sz="240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b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Semi-Metals</a:t>
            </a:r>
            <a:r>
              <a:rPr lang="en-US" sz="2400"/>
              <a:t> – shares properties of both metal and non-metals.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    Ex. – Silicon (Si)                    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 b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Noble Gases</a:t>
            </a:r>
            <a:r>
              <a:rPr lang="en-US" sz="2400"/>
              <a:t> – don’t combine easily with other elements.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     Ex. – Helium (He)</a:t>
            </a:r>
          </a:p>
          <a:p>
            <a:pPr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Energy Level</a:t>
            </a:r>
            <a:r>
              <a:rPr lang="en-US"/>
              <a:t> – the number of electrons in each level of an atom.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</a:t>
            </a:r>
            <a:r>
              <a:rPr lang="en-US" baseline="-25000"/>
              <a:t>9       2                    </a:t>
            </a:r>
            <a:r>
              <a:rPr lang="en-US" sz="2000"/>
              <a:t>Diagram of Flourine’s Energy Levels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F    </a:t>
            </a:r>
            <a:r>
              <a:rPr lang="en-US" baseline="-25000"/>
              <a:t>7</a:t>
            </a:r>
          </a:p>
          <a:p>
            <a:pPr>
              <a:buFont typeface="Wingdings" pitchFamily="2" charset="2"/>
              <a:buNone/>
            </a:pPr>
            <a:r>
              <a:rPr lang="en-US" baseline="-25000"/>
              <a:t>         </a:t>
            </a:r>
            <a:r>
              <a:rPr lang="en-US"/>
              <a:t>Flourine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Diagram of Sulfur’s Energy Levels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 sz="2400"/>
              <a:t>Level 1    -      2 electrons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Level 2    -      8 electrons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Level 3    -      6 electrons</a:t>
            </a:r>
            <a:r>
              <a:rPr lang="en-US"/>
              <a:t> 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         </a:t>
            </a:r>
            <a:r>
              <a:rPr lang="en-US" baseline="-25000"/>
              <a:t>16  </a:t>
            </a:r>
            <a:r>
              <a:rPr lang="en-US"/>
              <a:t>     </a:t>
            </a:r>
            <a:r>
              <a:rPr lang="en-US" baseline="-25000"/>
              <a:t>2</a:t>
            </a:r>
          </a:p>
          <a:p>
            <a:pPr>
              <a:buFont typeface="Wingdings" pitchFamily="2" charset="2"/>
              <a:buNone/>
            </a:pPr>
            <a:r>
              <a:rPr lang="en-US"/>
              <a:t>			    S      </a:t>
            </a:r>
            <a:r>
              <a:rPr lang="en-US" baseline="-25000"/>
              <a:t>8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     Sulfur   </a:t>
            </a:r>
            <a:r>
              <a:rPr lang="en-US" baseline="-25000"/>
              <a:t>6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7525"/>
          </a:xfrm>
        </p:spPr>
        <p:txBody>
          <a:bodyPr/>
          <a:lstStyle/>
          <a:p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Compound</a:t>
            </a:r>
            <a:r>
              <a:rPr lang="en-US"/>
              <a:t> – Substance formed when two or more elements combine chemically and form a new substance. 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Chemical Bonds</a:t>
            </a:r>
            <a:r>
              <a:rPr lang="en-US"/>
              <a:t> – forces that hold atoms together in a compound. </a:t>
            </a:r>
          </a:p>
        </p:txBody>
      </p:sp>
      <p:pic>
        <p:nvPicPr>
          <p:cNvPr id="23557" name="Picture 5" descr="ANd9GcTwo4GwPufg5hko2gffGE8pD-PsJ5Clmsvl6FdBdtN6twLTSuJcVx8f89w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4114800"/>
            <a:ext cx="1593850" cy="2209800"/>
          </a:xfrm>
          <a:prstGeom prst="rect">
            <a:avLst/>
          </a:prstGeom>
          <a:noFill/>
        </p:spPr>
      </p:pic>
      <p:pic>
        <p:nvPicPr>
          <p:cNvPr id="23559" name="Picture 7" descr="ANd9GcQYmTrz4980X-IRm13XpbM1OUXwNZZrDM9x7BZFP0ndIuhTXB9cc1QoZqhR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4343400"/>
            <a:ext cx="1912938" cy="1990725"/>
          </a:xfrm>
          <a:prstGeom prst="rect">
            <a:avLst/>
          </a:prstGeom>
          <a:noFill/>
        </p:spPr>
      </p:pic>
      <p:pic>
        <p:nvPicPr>
          <p:cNvPr id="23561" name="Picture 9" descr="ANd9GcRe8tVSlZfUM7xf3GOXJhDmqtnQTMP4G7QlH2uipacc6NYOJt_McRJpQVI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" y="4343400"/>
            <a:ext cx="1895475" cy="1655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Molecules</a:t>
            </a:r>
          </a:p>
        </p:txBody>
      </p:sp>
      <p:pic>
        <p:nvPicPr>
          <p:cNvPr id="24583" name="Picture 7" descr="molecu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057400"/>
            <a:ext cx="7458075" cy="4400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73725"/>
          </a:xfrm>
        </p:spPr>
        <p:txBody>
          <a:bodyPr/>
          <a:lstStyle/>
          <a:p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Two kinds of chemical bonds</a:t>
            </a:r>
            <a:r>
              <a:rPr lang="en-US"/>
              <a:t>: </a:t>
            </a:r>
          </a:p>
          <a:p>
            <a:pPr>
              <a:buFont typeface="Wingdings" pitchFamily="2" charset="2"/>
              <a:buNone/>
            </a:pPr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Ions</a:t>
            </a:r>
            <a:r>
              <a:rPr lang="en-US"/>
              <a:t> – atoms that have lost or gained an electron. </a:t>
            </a:r>
          </a:p>
          <a:p>
            <a:pPr>
              <a:buFont typeface="Wingdings" pitchFamily="2" charset="2"/>
              <a:buNone/>
            </a:pPr>
            <a:r>
              <a:rPr lang="en-US"/>
              <a:t>Example – NaCl   - Sodium Chloride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common name Table Salt 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Sodium (Na) </a:t>
            </a:r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loses</a:t>
            </a:r>
            <a:r>
              <a:rPr lang="en-US"/>
              <a:t> an </a:t>
            </a:r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electron</a:t>
            </a:r>
            <a:r>
              <a:rPr lang="en-US"/>
              <a:t> and becomes a sodium ion then Chlorine (Cl) gains that </a:t>
            </a:r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electrons</a:t>
            </a:r>
            <a:r>
              <a:rPr lang="en-US"/>
              <a:t> and becomes a </a:t>
            </a:r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chloride</a:t>
            </a:r>
            <a:r>
              <a:rPr lang="en-US"/>
              <a:t> ion.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Ionic Bonds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Basically sodium and chlorine join because </a:t>
            </a:r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positive</a:t>
            </a:r>
            <a:r>
              <a:rPr lang="en-US"/>
              <a:t> and </a:t>
            </a:r>
            <a:r>
              <a:rPr lang="en-US" b="1" u="sng"/>
              <a:t>negative</a:t>
            </a:r>
            <a:r>
              <a:rPr lang="en-US"/>
              <a:t> charges attract. </a:t>
            </a:r>
          </a:p>
        </p:txBody>
      </p:sp>
      <p:pic>
        <p:nvPicPr>
          <p:cNvPr id="27653" name="Picture 5" descr="sal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276600"/>
            <a:ext cx="6248400" cy="3233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Chapter 6 – Atoms, Elements and Compounds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Matter</a:t>
            </a:r>
            <a:r>
              <a:rPr lang="en-US"/>
              <a:t> – anything that takes up space and has mass. Matter is made up of atoms. </a:t>
            </a:r>
          </a:p>
          <a:p>
            <a:endParaRPr lang="en-US"/>
          </a:p>
          <a:p>
            <a:pPr>
              <a:buFont typeface="Wingdings" pitchFamily="2" charset="2"/>
              <a:buNone/>
            </a:pPr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Model</a:t>
            </a:r>
            <a:r>
              <a:rPr lang="en-US"/>
              <a:t> – a mental picture or figure. 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6150" name="Picture 6" descr="ANd9GcR6YMolJ6WrwmboKO-3PIy3-vkyOL87KXKwQoWHy0jVs_fqhpzio-4A5vV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2514600"/>
            <a:ext cx="3200400" cy="2195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Bonds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/>
              <a:t>Molecule</a:t>
            </a:r>
            <a:r>
              <a:rPr lang="en-US"/>
              <a:t> – particle formed by sharing electrons.   Ex. H</a:t>
            </a:r>
            <a:r>
              <a:rPr lang="en-US" baseline="-25000"/>
              <a:t>2</a:t>
            </a:r>
            <a:r>
              <a:rPr lang="en-US"/>
              <a:t>0</a:t>
            </a:r>
          </a:p>
          <a:p>
            <a:r>
              <a:rPr lang="en-US"/>
              <a:t>Hydrogen and Oxygen share </a:t>
            </a:r>
            <a:r>
              <a:rPr lang="en-US" b="1" u="sng"/>
              <a:t>electron.</a:t>
            </a:r>
            <a:r>
              <a:rPr lang="en-US"/>
              <a:t> 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pic>
        <p:nvPicPr>
          <p:cNvPr id="26631" name="Picture 7" descr="polar_molecules-h2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581400"/>
            <a:ext cx="2676525" cy="2695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902325"/>
          </a:xfrm>
        </p:spPr>
        <p:txBody>
          <a:bodyPr/>
          <a:lstStyle/>
          <a:p>
            <a:r>
              <a:rPr lang="en-US" b="1" u="sng"/>
              <a:t>Chemical Formula</a:t>
            </a:r>
            <a:r>
              <a:rPr lang="en-US"/>
              <a:t> – a group of symbols that represent the elements in a compound. </a:t>
            </a:r>
          </a:p>
          <a:p>
            <a:r>
              <a:rPr lang="en-US"/>
              <a:t>Ex.  CO</a:t>
            </a:r>
            <a:r>
              <a:rPr lang="en-US" baseline="-25000"/>
              <a:t>2</a:t>
            </a:r>
            <a:r>
              <a:rPr lang="en-US"/>
              <a:t>, CO, H</a:t>
            </a:r>
            <a:r>
              <a:rPr lang="en-US" baseline="-25000"/>
              <a:t>2</a:t>
            </a:r>
            <a:r>
              <a:rPr lang="en-US"/>
              <a:t>0, NaCl</a:t>
            </a:r>
          </a:p>
          <a:p>
            <a:r>
              <a:rPr lang="en-US" b="1" u="sng"/>
              <a:t>Chemical Symbol</a:t>
            </a:r>
            <a:r>
              <a:rPr lang="en-US"/>
              <a:t> – a letter that stands fro the name of an element. </a:t>
            </a:r>
          </a:p>
        </p:txBody>
      </p:sp>
      <p:pic>
        <p:nvPicPr>
          <p:cNvPr id="28677" name="Picture 5" descr="tab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505200"/>
            <a:ext cx="4829175" cy="261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Hydrocarbons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</a:t>
            </a:r>
            <a:r>
              <a:rPr lang="en-US" baseline="-25000"/>
              <a:t>2</a:t>
            </a:r>
            <a:r>
              <a:rPr lang="en-US"/>
              <a:t>0, NH</a:t>
            </a:r>
            <a:r>
              <a:rPr lang="en-US" baseline="-25000"/>
              <a:t>3 </a:t>
            </a:r>
            <a:r>
              <a:rPr lang="en-US"/>
              <a:t>    What does the small number represent? </a:t>
            </a:r>
          </a:p>
          <a:p>
            <a:r>
              <a:rPr lang="en-US"/>
              <a:t>It represents the number of </a:t>
            </a:r>
            <a:r>
              <a:rPr lang="en-US" b="1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atoms</a:t>
            </a:r>
            <a:r>
              <a:rPr lang="en-US"/>
              <a:t> in the elements it follows.  </a:t>
            </a:r>
          </a:p>
          <a:p>
            <a:r>
              <a:rPr lang="en-US"/>
              <a:t>Example – H</a:t>
            </a:r>
            <a:r>
              <a:rPr lang="en-US" baseline="-25000"/>
              <a:t>2</a:t>
            </a:r>
            <a:r>
              <a:rPr lang="en-US"/>
              <a:t>0 – 2 Hydrogen Atoms and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                     1 Oxygen Atom </a:t>
            </a:r>
          </a:p>
          <a:p>
            <a:pPr>
              <a:buFont typeface="Wingdings" pitchFamily="2" charset="2"/>
              <a:buNone/>
            </a:pPr>
            <a:r>
              <a:rPr lang="en-US"/>
              <a:t>   Example – NH</a:t>
            </a:r>
            <a:r>
              <a:rPr lang="en-US" baseline="-25000"/>
              <a:t>3</a:t>
            </a:r>
            <a:r>
              <a:rPr lang="en-US"/>
              <a:t> – 1 Nitrogen and 3  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                   Hydrogen Atoms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Organic Compounds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/>
              <a:t>Organic Compounds</a:t>
            </a:r>
            <a:r>
              <a:rPr lang="en-US"/>
              <a:t> – Compounds that contain carbon. </a:t>
            </a:r>
          </a:p>
          <a:p>
            <a:r>
              <a:rPr lang="en-US" b="1" u="sng"/>
              <a:t>Organisms</a:t>
            </a:r>
            <a:r>
              <a:rPr lang="en-US"/>
              <a:t> – any living thing. </a:t>
            </a:r>
          </a:p>
          <a:p>
            <a:r>
              <a:rPr lang="en-US" b="1" u="sng"/>
              <a:t>Hydrocarbon</a:t>
            </a:r>
            <a:r>
              <a:rPr lang="en-US"/>
              <a:t> – a compound made of carbon and hydrogen. </a:t>
            </a:r>
          </a:p>
          <a:p>
            <a:r>
              <a:rPr lang="en-US"/>
              <a:t>Example – CH</a:t>
            </a:r>
            <a:r>
              <a:rPr lang="en-US" baseline="-25000"/>
              <a:t>4</a:t>
            </a:r>
            <a:r>
              <a:rPr lang="en-US"/>
              <a:t> – Methane </a:t>
            </a:r>
          </a:p>
          <a:p>
            <a:r>
              <a:rPr lang="en-US"/>
              <a:t>Octane C</a:t>
            </a:r>
            <a:r>
              <a:rPr lang="en-US" baseline="-25000"/>
              <a:t>5</a:t>
            </a:r>
            <a:r>
              <a:rPr lang="en-US"/>
              <a:t>H</a:t>
            </a:r>
            <a:r>
              <a:rPr lang="en-US" baseline="-25000"/>
              <a:t>15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Forms of Carbon</a:t>
            </a:r>
          </a:p>
        </p:txBody>
      </p:sp>
      <p:pic>
        <p:nvPicPr>
          <p:cNvPr id="32773" name="Picture 5" descr="220px-Coal_anthrac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2095500" cy="1962150"/>
          </a:xfrm>
          <a:prstGeom prst="rect">
            <a:avLst/>
          </a:prstGeom>
          <a:noFill/>
        </p:spPr>
      </p:pic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609600" y="35814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</a:t>
            </a:r>
            <a:r>
              <a:rPr lang="en-US" b="1"/>
              <a:t>Coal </a:t>
            </a:r>
          </a:p>
        </p:txBody>
      </p:sp>
      <p:pic>
        <p:nvPicPr>
          <p:cNvPr id="32776" name="Picture 8" descr="Diamo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1447800"/>
            <a:ext cx="1863725" cy="1924050"/>
          </a:xfrm>
          <a:prstGeom prst="rect">
            <a:avLst/>
          </a:prstGeom>
          <a:noFill/>
        </p:spPr>
      </p:pic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5334000" y="3505200"/>
            <a:ext cx="289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The hardest, purest form of carbon – Diamond </a:t>
            </a:r>
          </a:p>
        </p:txBody>
      </p:sp>
      <p:pic>
        <p:nvPicPr>
          <p:cNvPr id="32779" name="Picture 11" descr="ANd9GcTTy9UPjP2jgjcRuG-Q9_yXT3iOzMRG30gVt2mvPm526JslfaPWl_chC-jn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19400" y="4114800"/>
            <a:ext cx="2257425" cy="1697038"/>
          </a:xfrm>
          <a:prstGeom prst="rect">
            <a:avLst/>
          </a:prstGeom>
          <a:noFill/>
        </p:spPr>
      </p:pic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2819400" y="61722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</a:t>
            </a:r>
            <a:r>
              <a:rPr lang="en-US" b="1"/>
              <a:t>Graphite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Polymers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/>
              <a:t>Polymer</a:t>
            </a:r>
            <a:r>
              <a:rPr lang="en-US"/>
              <a:t> – An organic compound made of a chain o carbon atoms. </a:t>
            </a:r>
          </a:p>
          <a:p>
            <a:endParaRPr lang="en-US"/>
          </a:p>
          <a:p>
            <a:r>
              <a:rPr lang="en-US"/>
              <a:t>Example:  Fabrics, Plastics and Rubber </a:t>
            </a:r>
          </a:p>
          <a:p>
            <a:endParaRPr lang="en-US"/>
          </a:p>
          <a:p>
            <a:r>
              <a:rPr lang="en-US"/>
              <a:t>Each part of a </a:t>
            </a:r>
            <a:r>
              <a:rPr lang="en-US" sz="4000" b="1" u="sng"/>
              <a:t>polymer</a:t>
            </a:r>
            <a:r>
              <a:rPr lang="en-US"/>
              <a:t> is called a </a:t>
            </a:r>
            <a:r>
              <a:rPr lang="en-US" sz="4000" b="1" u="sng"/>
              <a:t>monomer</a:t>
            </a:r>
            <a:r>
              <a:rPr lang="en-US"/>
              <a:t>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Uses of Polymers </a:t>
            </a:r>
            <a:br>
              <a:rPr lang="en-US" sz="4000"/>
            </a:br>
            <a:endParaRPr lang="en-US" sz="40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/>
              <a:t>Plastic materials</a:t>
            </a:r>
            <a:r>
              <a:rPr lang="en-US"/>
              <a:t> – toys, hairbrushes, etc. </a:t>
            </a:r>
          </a:p>
          <a:p>
            <a:endParaRPr lang="en-US"/>
          </a:p>
          <a:p>
            <a:r>
              <a:rPr lang="en-US" b="1" u="sng"/>
              <a:t>Fabrics</a:t>
            </a:r>
            <a:r>
              <a:rPr lang="en-US"/>
              <a:t> – clothes, carpeting, material, etc. </a:t>
            </a:r>
          </a:p>
          <a:p>
            <a:endParaRPr lang="en-US"/>
          </a:p>
          <a:p>
            <a:r>
              <a:rPr lang="en-US" b="1" u="sng"/>
              <a:t>Rubber products</a:t>
            </a:r>
            <a:r>
              <a:rPr lang="en-US"/>
              <a:t> – tires, sneakers, etc.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Acids and Bases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are two types of compounds: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</a:t>
            </a:r>
            <a:r>
              <a:rPr lang="en-US" sz="4000" b="1" u="sng"/>
              <a:t>acids</a:t>
            </a:r>
            <a:r>
              <a:rPr lang="en-US"/>
              <a:t> and </a:t>
            </a:r>
            <a:r>
              <a:rPr lang="en-US" sz="4000" b="1" u="sng"/>
              <a:t>bases</a:t>
            </a:r>
            <a:r>
              <a:rPr lang="en-US"/>
              <a:t>. 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 sz="4000" b="1" u="sng"/>
              <a:t>Indicator</a:t>
            </a:r>
            <a:r>
              <a:rPr lang="en-US"/>
              <a:t> – a dye which changes color when mixed with an acid or a base. </a:t>
            </a:r>
          </a:p>
          <a:p>
            <a:pPr>
              <a:buFont typeface="Wingdings" pitchFamily="2" charset="2"/>
              <a:buNone/>
            </a:pPr>
            <a:r>
              <a:rPr lang="en-US" sz="4000" b="1" u="sng"/>
              <a:t>Litmus paper</a:t>
            </a:r>
            <a:r>
              <a:rPr lang="en-US"/>
              <a:t> is a type of indicator which can turn red or blue.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Acids and Bases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 u="sng"/>
              <a:t>Acid</a:t>
            </a:r>
            <a:r>
              <a:rPr lang="en-US"/>
              <a:t> – A compound which turns blue litmus red is an acid and a pH of 0-6. </a:t>
            </a:r>
          </a:p>
          <a:p>
            <a:endParaRPr lang="en-US"/>
          </a:p>
          <a:p>
            <a:r>
              <a:rPr lang="en-US" sz="4000" b="1" u="sng"/>
              <a:t>Base</a:t>
            </a:r>
            <a:r>
              <a:rPr lang="en-US"/>
              <a:t> – A compound which turns red litmus blue is a base and has a pH of 8-14.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 Scale </a:t>
            </a:r>
          </a:p>
        </p:txBody>
      </p:sp>
      <p:pic>
        <p:nvPicPr>
          <p:cNvPr id="37893" name="Picture 5" descr="pH_Sc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371600"/>
            <a:ext cx="7124700" cy="5038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9925"/>
          </a:xfrm>
        </p:spPr>
        <p:txBody>
          <a:bodyPr/>
          <a:lstStyle/>
          <a:p>
            <a:r>
              <a:rPr lang="en-US" sz="4400" b="1" u="sng"/>
              <a:t>Atoms have 3 parts</a:t>
            </a:r>
            <a:r>
              <a:rPr lang="en-US"/>
              <a:t>. </a:t>
            </a:r>
          </a:p>
          <a:p>
            <a:pPr>
              <a:buFont typeface="Wingdings" pitchFamily="2" charset="2"/>
              <a:buNone/>
            </a:pPr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Atom</a:t>
            </a:r>
            <a:r>
              <a:rPr lang="en-US"/>
              <a:t> – basic unit of all non-living things. </a:t>
            </a:r>
          </a:p>
          <a:p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Proton</a:t>
            </a:r>
            <a:r>
              <a:rPr lang="en-US"/>
              <a:t> – a subatomic particle with a positive charge found in the nucleus of an atom. </a:t>
            </a:r>
          </a:p>
          <a:p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Neutron</a:t>
            </a:r>
            <a:r>
              <a:rPr lang="en-US"/>
              <a:t> – a subatomic particle with a neutral charge found in the nucleus. </a:t>
            </a:r>
          </a:p>
          <a:p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Electron</a:t>
            </a:r>
            <a:r>
              <a:rPr lang="en-US"/>
              <a:t> – a subatomic particle with a negative charge found in the nucleus.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Know these compounds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</a:t>
            </a:r>
            <a:r>
              <a:rPr lang="en-US" baseline="-25000"/>
              <a:t>2</a:t>
            </a:r>
            <a:r>
              <a:rPr lang="en-US"/>
              <a:t>0            water </a:t>
            </a:r>
          </a:p>
          <a:p>
            <a:r>
              <a:rPr lang="en-US"/>
              <a:t>CO</a:t>
            </a:r>
            <a:r>
              <a:rPr lang="en-US" baseline="-25000"/>
              <a:t>2</a:t>
            </a:r>
            <a:r>
              <a:rPr lang="en-US"/>
              <a:t>           Carbon Dioxide </a:t>
            </a:r>
          </a:p>
          <a:p>
            <a:r>
              <a:rPr lang="en-US"/>
              <a:t>NaCl           Sodium Chloride </a:t>
            </a:r>
          </a:p>
          <a:p>
            <a:r>
              <a:rPr lang="en-US"/>
              <a:t>CO             Carbon Monoxide </a:t>
            </a:r>
          </a:p>
          <a:p>
            <a:r>
              <a:rPr lang="en-US"/>
              <a:t>NH</a:t>
            </a:r>
            <a:r>
              <a:rPr lang="en-US" baseline="-25000"/>
              <a:t>3</a:t>
            </a:r>
            <a:r>
              <a:rPr lang="en-US"/>
              <a:t>            Ammonia </a:t>
            </a:r>
          </a:p>
          <a:p>
            <a:r>
              <a:rPr lang="en-US"/>
              <a:t>SO</a:t>
            </a:r>
            <a:r>
              <a:rPr lang="en-US" baseline="-25000"/>
              <a:t>2</a:t>
            </a:r>
            <a:r>
              <a:rPr lang="en-US"/>
              <a:t>            Sulfur Dioxide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Prefixes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Mono              one </a:t>
            </a:r>
          </a:p>
          <a:p>
            <a:r>
              <a:rPr lang="en-US"/>
              <a:t>Di                    Two </a:t>
            </a:r>
          </a:p>
          <a:p>
            <a:r>
              <a:rPr lang="en-US"/>
              <a:t>Tri                   Three </a:t>
            </a:r>
          </a:p>
          <a:p>
            <a:r>
              <a:rPr lang="en-US"/>
              <a:t>Tetra               Four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Acids – 2 types</a:t>
            </a:r>
            <a:r>
              <a:rPr lang="en-US"/>
              <a:t>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000" b="1" u="sng"/>
              <a:t>Strong</a:t>
            </a:r>
            <a:r>
              <a:rPr lang="en-US"/>
              <a:t>  Acids – pH closer to 1 than 7 on the pH scale.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   Example – lemon juice and Hydrochloric Acid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</a:t>
            </a:r>
            <a:r>
              <a:rPr lang="en-US" sz="4000" b="1" u="sng"/>
              <a:t>Weak</a:t>
            </a:r>
            <a:r>
              <a:rPr lang="en-US"/>
              <a:t> Acids – pH closer to 7 than 1 on the pH scale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    Example – Oranges and Mild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Bases – 2 Types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 u="sng"/>
              <a:t>Strong</a:t>
            </a:r>
            <a:r>
              <a:rPr lang="en-US"/>
              <a:t> Bases – pH closer to 14 than 7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Example – Ammonia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 sz="4000" b="1" u="sng"/>
              <a:t>Weak Bases</a:t>
            </a:r>
            <a:r>
              <a:rPr lang="en-US"/>
              <a:t> – pH closer to 7 than 14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Example - 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C) </a:t>
            </a:r>
            <a:r>
              <a:rPr lang="en-US" sz="2400"/>
              <a:t>Scientists us a scale called the </a:t>
            </a: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pH scale</a:t>
            </a:r>
            <a:r>
              <a:rPr lang="en-US" sz="2400"/>
              <a:t> to describe and measure the amount of acids or bases in a given material. 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**An acid has a pH between </a:t>
            </a: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 and 6</a:t>
            </a:r>
            <a:r>
              <a:rPr lang="en-US" sz="2400"/>
              <a:t>.  The </a:t>
            </a: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lower</a:t>
            </a:r>
            <a:r>
              <a:rPr lang="en-US" sz="2400"/>
              <a:t> the pH of an acid, the </a:t>
            </a: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stronger</a:t>
            </a:r>
            <a:r>
              <a:rPr lang="en-US" sz="2400"/>
              <a:t> it will be. 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** A base has a pH between </a:t>
            </a: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8 and 14</a:t>
            </a:r>
            <a:r>
              <a:rPr lang="en-US" sz="2400"/>
              <a:t>.  The </a:t>
            </a: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higher</a:t>
            </a:r>
            <a:r>
              <a:rPr lang="en-US" sz="2400"/>
              <a:t> the pH number of a base the </a:t>
            </a: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stronger</a:t>
            </a:r>
            <a:r>
              <a:rPr lang="en-US" sz="2400"/>
              <a:t> it will be. 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A pH of </a:t>
            </a: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  <a:r>
              <a:rPr lang="en-US" sz="2400"/>
              <a:t> is </a:t>
            </a: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neutral</a:t>
            </a:r>
            <a:r>
              <a:rPr lang="en-US" sz="2400"/>
              <a:t> which means it is neither an acid or a base. 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914400" y="533400"/>
            <a:ext cx="7086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              </a:t>
            </a:r>
            <a:r>
              <a:rPr lang="en-US" sz="4000" b="1">
                <a:solidFill>
                  <a:srgbClr val="FFFF00"/>
                </a:solidFill>
              </a:rPr>
              <a:t>pH Scale</a:t>
            </a:r>
            <a:r>
              <a:rPr lang="en-US" sz="4000" b="1"/>
              <a:t>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 of Neutralization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Salts</a:t>
            </a:r>
            <a:r>
              <a:rPr lang="en-US" sz="2800"/>
              <a:t> – formed when an acid is combined with a base.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900"/>
          </a:p>
          <a:p>
            <a:pPr>
              <a:lnSpc>
                <a:spcPct val="90000"/>
              </a:lnSpc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Neutralization</a:t>
            </a:r>
            <a:r>
              <a:rPr lang="en-US" sz="2800"/>
              <a:t> – a chemical change when acid is combined with a base neutralizing the acid and forming a salt and water. </a:t>
            </a:r>
          </a:p>
          <a:p>
            <a:pPr>
              <a:lnSpc>
                <a:spcPct val="90000"/>
              </a:lnSpc>
            </a:pPr>
            <a:r>
              <a:rPr lang="en-US" sz="2000"/>
              <a:t>Example – Upset stomach – excess Gastric Acid – take an antacid – Pepto-Bismol, Tums, etc. 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/>
              <a:t>The result of neutralization is </a:t>
            </a: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water</a:t>
            </a:r>
            <a:r>
              <a:rPr lang="en-US"/>
              <a:t> and a </a:t>
            </a: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salt</a:t>
            </a:r>
            <a:r>
              <a:rPr lang="en-US"/>
              <a:t>.</a:t>
            </a:r>
            <a:r>
              <a:rPr lang="en-US" sz="280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6125"/>
          </a:xfrm>
        </p:spPr>
        <p:txBody>
          <a:bodyPr/>
          <a:lstStyle/>
          <a:p>
            <a:r>
              <a:rPr lang="en-US"/>
              <a:t>Protons and Neutrons are found in the nucleus. </a:t>
            </a:r>
          </a:p>
          <a:p>
            <a:endParaRPr lang="en-US"/>
          </a:p>
          <a:p>
            <a:r>
              <a:rPr lang="en-US"/>
              <a:t>Bohr Model of an atom is also called the planetary model. </a:t>
            </a:r>
          </a:p>
          <a:p>
            <a:endParaRPr lang="en-US"/>
          </a:p>
          <a:p>
            <a:r>
              <a:rPr lang="en-US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Bohr Model</a:t>
            </a:r>
            <a:r>
              <a:rPr lang="en-US"/>
              <a:t> – an atomic model in which the electrons move around the nucleus in orbits.  Developed by Neils Bohr, a Danish scientist. 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Bohr Model of an Atom</a:t>
            </a:r>
          </a:p>
        </p:txBody>
      </p:sp>
      <p:pic>
        <p:nvPicPr>
          <p:cNvPr id="10247" name="Picture 7" descr="c-atom_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362200"/>
            <a:ext cx="3867150" cy="3222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73725"/>
          </a:xfrm>
        </p:spPr>
        <p:txBody>
          <a:bodyPr/>
          <a:lstStyle/>
          <a:p>
            <a:r>
              <a:rPr lang="en-US"/>
              <a:t>The number of </a:t>
            </a:r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Protons</a:t>
            </a:r>
            <a:r>
              <a:rPr lang="en-US"/>
              <a:t> = to the number of </a:t>
            </a:r>
          </a:p>
          <a:p>
            <a:pPr>
              <a:buFont typeface="Wingdings" pitchFamily="2" charset="2"/>
              <a:buNone/>
            </a:pPr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Electrons</a:t>
            </a:r>
            <a:r>
              <a:rPr lang="en-US"/>
              <a:t>. 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The positive charges of the </a:t>
            </a:r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Protons</a:t>
            </a:r>
            <a:r>
              <a:rPr lang="en-US"/>
              <a:t> balance the negative charges of </a:t>
            </a:r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Electrons</a:t>
            </a:r>
            <a:r>
              <a:rPr lang="en-US"/>
              <a:t>. 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Therefore the whole atom is </a:t>
            </a:r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Neutral.</a:t>
            </a:r>
            <a:r>
              <a:rPr lang="en-US"/>
              <a:t>  An atom in a normal state is neutral.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9925"/>
          </a:xfrm>
        </p:spPr>
        <p:txBody>
          <a:bodyPr/>
          <a:lstStyle/>
          <a:p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Electron Cloud Model</a:t>
            </a:r>
            <a:r>
              <a:rPr lang="en-US"/>
              <a:t> – an atomic model in which the electrons move around the nucleus in all directions. </a:t>
            </a:r>
          </a:p>
          <a:p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  <p:pic>
        <p:nvPicPr>
          <p:cNvPr id="12293" name="Picture 5" descr="Atom_diagra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590800"/>
            <a:ext cx="3390900" cy="3390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Elements</a:t>
            </a:r>
            <a:r>
              <a:rPr lang="en-US"/>
              <a:t> – Made up of one kind of atom. </a:t>
            </a:r>
          </a:p>
          <a:p>
            <a:endParaRPr lang="en-US"/>
          </a:p>
          <a:p>
            <a:r>
              <a:rPr lang="en-US"/>
              <a:t>There are #</a:t>
            </a:r>
            <a:r>
              <a:rPr lang="en-US" sz="4000" b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109 +</a:t>
            </a:r>
            <a:r>
              <a:rPr lang="en-US"/>
              <a:t> known elements. </a:t>
            </a:r>
          </a:p>
          <a:p>
            <a:endParaRPr lang="en-US"/>
          </a:p>
          <a:p>
            <a:r>
              <a:rPr lang="en-US"/>
              <a:t>Atomic Number = </a:t>
            </a:r>
            <a:r>
              <a:rPr lang="en-US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# of protons</a:t>
            </a:r>
            <a:r>
              <a:rPr lang="en-US"/>
              <a:t> =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      </a:t>
            </a:r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# of electrons</a:t>
            </a:r>
            <a:r>
              <a:rPr lang="en-US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609600"/>
            <a:ext cx="6248400" cy="3006725"/>
          </a:xfrm>
        </p:spPr>
        <p:txBody>
          <a:bodyPr/>
          <a:lstStyle/>
          <a:p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Periodic Table</a:t>
            </a:r>
            <a:r>
              <a:rPr lang="en-US"/>
              <a:t> – a table the contains information about the elements arranged in atomic number.</a:t>
            </a:r>
          </a:p>
          <a:p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pic>
        <p:nvPicPr>
          <p:cNvPr id="14341" name="Picture 5" descr="periodic%20tab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048000"/>
            <a:ext cx="4568825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241</TotalTime>
  <Words>1126</Words>
  <Application>Microsoft Office PowerPoint</Application>
  <PresentationFormat>On-screen Show (4:3)</PresentationFormat>
  <Paragraphs>200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Times New Roman</vt:lpstr>
      <vt:lpstr>Wingdings</vt:lpstr>
      <vt:lpstr>Orbit</vt:lpstr>
      <vt:lpstr>6th Grade Science  Chapter 6 </vt:lpstr>
      <vt:lpstr>Chapter 6 – Atoms, Elements and Compounds </vt:lpstr>
      <vt:lpstr>Slide 3</vt:lpstr>
      <vt:lpstr>Slide 4</vt:lpstr>
      <vt:lpstr>Bohr Model of an Atom</vt:lpstr>
      <vt:lpstr>Slide 6</vt:lpstr>
      <vt:lpstr>Slide 7</vt:lpstr>
      <vt:lpstr>Slide 8</vt:lpstr>
      <vt:lpstr>Slide 9</vt:lpstr>
      <vt:lpstr>Information about the Elements</vt:lpstr>
      <vt:lpstr>Periodic Table</vt:lpstr>
      <vt:lpstr>Elements </vt:lpstr>
      <vt:lpstr>4 Groups of Elements</vt:lpstr>
      <vt:lpstr>Slide 14</vt:lpstr>
      <vt:lpstr>Diagram of Sulfur’s Energy Levels</vt:lpstr>
      <vt:lpstr>Slide 16</vt:lpstr>
      <vt:lpstr>Molecules</vt:lpstr>
      <vt:lpstr>Slide 18</vt:lpstr>
      <vt:lpstr>Ionic Bonds </vt:lpstr>
      <vt:lpstr>Chemical Bonds</vt:lpstr>
      <vt:lpstr>Slide 21</vt:lpstr>
      <vt:lpstr>Hydrocarbons </vt:lpstr>
      <vt:lpstr>Organic Compounds </vt:lpstr>
      <vt:lpstr>Forms of Carbon</vt:lpstr>
      <vt:lpstr>Polymers</vt:lpstr>
      <vt:lpstr>Uses of Polymers  </vt:lpstr>
      <vt:lpstr>Acids and Bases </vt:lpstr>
      <vt:lpstr>Acids and Bases </vt:lpstr>
      <vt:lpstr>pH Scale </vt:lpstr>
      <vt:lpstr>Know these compounds </vt:lpstr>
      <vt:lpstr>Prefixes </vt:lpstr>
      <vt:lpstr>Acids – 2 types </vt:lpstr>
      <vt:lpstr>Bases – 2 Types </vt:lpstr>
      <vt:lpstr>Slide 34</vt:lpstr>
      <vt:lpstr>Effects of Neutralization</vt:lpstr>
    </vt:vector>
  </TitlesOfParts>
  <Company>Notre Dame of Bethlehem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p_karabasz</dc:creator>
  <cp:lastModifiedBy>kelsey</cp:lastModifiedBy>
  <cp:revision>74</cp:revision>
  <dcterms:created xsi:type="dcterms:W3CDTF">2012-09-08T22:34:49Z</dcterms:created>
  <dcterms:modified xsi:type="dcterms:W3CDTF">2014-10-20T00:00:12Z</dcterms:modified>
</cp:coreProperties>
</file>