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0" r:id="rId16"/>
    <p:sldId id="272" r:id="rId17"/>
    <p:sldId id="273" r:id="rId18"/>
    <p:sldId id="275" r:id="rId19"/>
    <p:sldId id="274" r:id="rId20"/>
    <p:sldId id="271"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Black" pitchFamily="34" charset="0"/>
        <a:ea typeface="+mn-ea"/>
        <a:cs typeface="Arial" charset="0"/>
      </a:defRPr>
    </a:lvl1pPr>
    <a:lvl2pPr marL="457200" algn="l" rtl="0" fontAlgn="base">
      <a:spcBef>
        <a:spcPct val="0"/>
      </a:spcBef>
      <a:spcAft>
        <a:spcPct val="0"/>
      </a:spcAft>
      <a:defRPr kern="1200">
        <a:solidFill>
          <a:schemeClr val="tx1"/>
        </a:solidFill>
        <a:latin typeface="Arial Black" pitchFamily="34" charset="0"/>
        <a:ea typeface="+mn-ea"/>
        <a:cs typeface="Arial" charset="0"/>
      </a:defRPr>
    </a:lvl2pPr>
    <a:lvl3pPr marL="914400" algn="l" rtl="0" fontAlgn="base">
      <a:spcBef>
        <a:spcPct val="0"/>
      </a:spcBef>
      <a:spcAft>
        <a:spcPct val="0"/>
      </a:spcAft>
      <a:defRPr kern="1200">
        <a:solidFill>
          <a:schemeClr val="tx1"/>
        </a:solidFill>
        <a:latin typeface="Arial Black" pitchFamily="34" charset="0"/>
        <a:ea typeface="+mn-ea"/>
        <a:cs typeface="Arial" charset="0"/>
      </a:defRPr>
    </a:lvl3pPr>
    <a:lvl4pPr marL="1371600" algn="l" rtl="0" fontAlgn="base">
      <a:spcBef>
        <a:spcPct val="0"/>
      </a:spcBef>
      <a:spcAft>
        <a:spcPct val="0"/>
      </a:spcAft>
      <a:defRPr kern="1200">
        <a:solidFill>
          <a:schemeClr val="tx1"/>
        </a:solidFill>
        <a:latin typeface="Arial Black" pitchFamily="34" charset="0"/>
        <a:ea typeface="+mn-ea"/>
        <a:cs typeface="Arial" charset="0"/>
      </a:defRPr>
    </a:lvl4pPr>
    <a:lvl5pPr marL="1828800" algn="l" rtl="0" fontAlgn="base">
      <a:spcBef>
        <a:spcPct val="0"/>
      </a:spcBef>
      <a:spcAft>
        <a:spcPct val="0"/>
      </a:spcAft>
      <a:defRPr kern="1200">
        <a:solidFill>
          <a:schemeClr val="tx1"/>
        </a:solidFill>
        <a:latin typeface="Arial Black" pitchFamily="34" charset="0"/>
        <a:ea typeface="+mn-ea"/>
        <a:cs typeface="Arial" charset="0"/>
      </a:defRPr>
    </a:lvl5pPr>
    <a:lvl6pPr marL="2286000" algn="l" defTabSz="914400" rtl="0" eaLnBrk="1" latinLnBrk="0" hangingPunct="1">
      <a:defRPr kern="1200">
        <a:solidFill>
          <a:schemeClr val="tx1"/>
        </a:solidFill>
        <a:latin typeface="Arial Black" pitchFamily="34" charset="0"/>
        <a:ea typeface="+mn-ea"/>
        <a:cs typeface="Arial" charset="0"/>
      </a:defRPr>
    </a:lvl6pPr>
    <a:lvl7pPr marL="2743200" algn="l" defTabSz="914400" rtl="0" eaLnBrk="1" latinLnBrk="0" hangingPunct="1">
      <a:defRPr kern="1200">
        <a:solidFill>
          <a:schemeClr val="tx1"/>
        </a:solidFill>
        <a:latin typeface="Arial Black" pitchFamily="34" charset="0"/>
        <a:ea typeface="+mn-ea"/>
        <a:cs typeface="Arial" charset="0"/>
      </a:defRPr>
    </a:lvl7pPr>
    <a:lvl8pPr marL="3200400" algn="l" defTabSz="914400" rtl="0" eaLnBrk="1" latinLnBrk="0" hangingPunct="1">
      <a:defRPr kern="1200">
        <a:solidFill>
          <a:schemeClr val="tx1"/>
        </a:solidFill>
        <a:latin typeface="Arial Black" pitchFamily="34" charset="0"/>
        <a:ea typeface="+mn-ea"/>
        <a:cs typeface="Arial" charset="0"/>
      </a:defRPr>
    </a:lvl8pPr>
    <a:lvl9pPr marL="3657600" algn="l" defTabSz="914400" rtl="0" eaLnBrk="1" latinLnBrk="0" hangingPunct="1">
      <a:defRPr kern="1200">
        <a:solidFill>
          <a:schemeClr val="tx1"/>
        </a:solidFill>
        <a:latin typeface="Arial Black"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63" autoAdjust="0"/>
    <p:restoredTop sz="94660"/>
  </p:normalViewPr>
  <p:slideViewPr>
    <p:cSldViewPr>
      <p:cViewPr varScale="1">
        <p:scale>
          <a:sx n="74" d="100"/>
          <a:sy n="74" d="100"/>
        </p:scale>
        <p:origin x="-110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8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E92984-BCE3-411A-9D78-38272AB2AB52}" type="datetimeFigureOut">
              <a:rPr lang="en-US" smtClean="0"/>
              <a:pPr/>
              <a:t>1/25/2015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A2E9BD-ECBF-4297-B7A4-BB392CD6F5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A2E9BD-ECBF-4297-B7A4-BB392CD6F5D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2084388" y="296863"/>
            <a:ext cx="6823075" cy="5353050"/>
            <a:chOff x="1313" y="187"/>
            <a:chExt cx="4298" cy="3372"/>
          </a:xfrm>
        </p:grpSpPr>
        <p:grpSp>
          <p:nvGrpSpPr>
            <p:cNvPr id="5123" name="Group 3"/>
            <p:cNvGrpSpPr>
              <a:grpSpLocks/>
            </p:cNvGrpSpPr>
            <p:nvPr/>
          </p:nvGrpSpPr>
          <p:grpSpPr bwMode="auto">
            <a:xfrm>
              <a:off x="2194" y="601"/>
              <a:ext cx="596" cy="447"/>
              <a:chOff x="0" y="0"/>
              <a:chExt cx="768" cy="576"/>
            </a:xfrm>
          </p:grpSpPr>
          <p:sp>
            <p:nvSpPr>
              <p:cNvPr id="5124"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5125"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5126" name="Group 6"/>
            <p:cNvGrpSpPr>
              <a:grpSpLocks/>
            </p:cNvGrpSpPr>
            <p:nvPr/>
          </p:nvGrpSpPr>
          <p:grpSpPr bwMode="auto">
            <a:xfrm>
              <a:off x="1313" y="187"/>
              <a:ext cx="4298" cy="3372"/>
              <a:chOff x="0" y="0"/>
              <a:chExt cx="5533" cy="4341"/>
            </a:xfrm>
          </p:grpSpPr>
          <p:grpSp>
            <p:nvGrpSpPr>
              <p:cNvPr id="5127" name="Group 7"/>
              <p:cNvGrpSpPr>
                <a:grpSpLocks/>
              </p:cNvGrpSpPr>
              <p:nvPr/>
            </p:nvGrpSpPr>
            <p:grpSpPr bwMode="auto">
              <a:xfrm>
                <a:off x="0" y="0"/>
                <a:ext cx="5470" cy="4341"/>
                <a:chOff x="0" y="0"/>
                <a:chExt cx="5470" cy="4341"/>
              </a:xfrm>
            </p:grpSpPr>
            <p:grpSp>
              <p:nvGrpSpPr>
                <p:cNvPr id="5128" name="Group 8"/>
                <p:cNvGrpSpPr>
                  <a:grpSpLocks/>
                </p:cNvGrpSpPr>
                <p:nvPr/>
              </p:nvGrpSpPr>
              <p:grpSpPr bwMode="auto">
                <a:xfrm>
                  <a:off x="1339" y="786"/>
                  <a:ext cx="2919" cy="2151"/>
                  <a:chOff x="1265" y="814"/>
                  <a:chExt cx="2919" cy="2151"/>
                </a:xfrm>
              </p:grpSpPr>
              <p:sp>
                <p:nvSpPr>
                  <p:cNvPr id="5129"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5130"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5131" name="Group 11"/>
                <p:cNvGrpSpPr>
                  <a:grpSpLocks/>
                </p:cNvGrpSpPr>
                <p:nvPr/>
              </p:nvGrpSpPr>
              <p:grpSpPr bwMode="auto">
                <a:xfrm>
                  <a:off x="0" y="0"/>
                  <a:ext cx="5470" cy="4341"/>
                  <a:chOff x="0" y="0"/>
                  <a:chExt cx="5470" cy="4341"/>
                </a:xfrm>
              </p:grpSpPr>
              <p:grpSp>
                <p:nvGrpSpPr>
                  <p:cNvPr id="5132" name="Group 12"/>
                  <p:cNvGrpSpPr>
                    <a:grpSpLocks/>
                  </p:cNvGrpSpPr>
                  <p:nvPr/>
                </p:nvGrpSpPr>
                <p:grpSpPr bwMode="auto">
                  <a:xfrm>
                    <a:off x="3545" y="1502"/>
                    <a:ext cx="1258" cy="2327"/>
                    <a:chOff x="3471" y="1530"/>
                    <a:chExt cx="1258" cy="2327"/>
                  </a:xfrm>
                </p:grpSpPr>
                <p:sp>
                  <p:nvSpPr>
                    <p:cNvPr id="5133"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5134" name="Freeform 14"/>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135" name="Group 15"/>
                  <p:cNvGrpSpPr>
                    <a:grpSpLocks/>
                  </p:cNvGrpSpPr>
                  <p:nvPr/>
                </p:nvGrpSpPr>
                <p:grpSpPr bwMode="auto">
                  <a:xfrm>
                    <a:off x="2938" y="1991"/>
                    <a:ext cx="2463" cy="1332"/>
                    <a:chOff x="2864" y="2019"/>
                    <a:chExt cx="2463" cy="1332"/>
                  </a:xfrm>
                </p:grpSpPr>
                <p:sp>
                  <p:nvSpPr>
                    <p:cNvPr id="5136" name="Freeform 16"/>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37" name="Freeform 17"/>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138" name="Group 18"/>
                  <p:cNvGrpSpPr>
                    <a:grpSpLocks/>
                  </p:cNvGrpSpPr>
                  <p:nvPr/>
                </p:nvGrpSpPr>
                <p:grpSpPr bwMode="auto">
                  <a:xfrm>
                    <a:off x="2971" y="1804"/>
                    <a:ext cx="2477" cy="1064"/>
                    <a:chOff x="2897" y="1832"/>
                    <a:chExt cx="2477" cy="1064"/>
                  </a:xfrm>
                </p:grpSpPr>
                <p:sp>
                  <p:nvSpPr>
                    <p:cNvPr id="5139" name="Freeform 19"/>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40"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141" name="Group 21"/>
                  <p:cNvGrpSpPr>
                    <a:grpSpLocks/>
                  </p:cNvGrpSpPr>
                  <p:nvPr/>
                </p:nvGrpSpPr>
                <p:grpSpPr bwMode="auto">
                  <a:xfrm>
                    <a:off x="2998" y="1608"/>
                    <a:ext cx="2472" cy="927"/>
                    <a:chOff x="2924" y="1636"/>
                    <a:chExt cx="2472" cy="927"/>
                  </a:xfrm>
                </p:grpSpPr>
                <p:sp>
                  <p:nvSpPr>
                    <p:cNvPr id="5142"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43"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144" name="Group 24"/>
                  <p:cNvGrpSpPr>
                    <a:grpSpLocks/>
                  </p:cNvGrpSpPr>
                  <p:nvPr/>
                </p:nvGrpSpPr>
                <p:grpSpPr bwMode="auto">
                  <a:xfrm>
                    <a:off x="3032" y="1386"/>
                    <a:ext cx="2342" cy="657"/>
                    <a:chOff x="2958" y="1414"/>
                    <a:chExt cx="2342" cy="657"/>
                  </a:xfrm>
                </p:grpSpPr>
                <p:sp>
                  <p:nvSpPr>
                    <p:cNvPr id="5145"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46" name="Freeform 26"/>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147" name="Group 27"/>
                  <p:cNvGrpSpPr>
                    <a:grpSpLocks/>
                  </p:cNvGrpSpPr>
                  <p:nvPr/>
                </p:nvGrpSpPr>
                <p:grpSpPr bwMode="auto">
                  <a:xfrm>
                    <a:off x="3057" y="1241"/>
                    <a:ext cx="2150" cy="343"/>
                    <a:chOff x="2983" y="1269"/>
                    <a:chExt cx="2150" cy="343"/>
                  </a:xfrm>
                </p:grpSpPr>
                <p:sp>
                  <p:nvSpPr>
                    <p:cNvPr id="5148" name="Freeform 28"/>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49" name="Freeform 29"/>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150" name="Group 30"/>
                  <p:cNvGrpSpPr>
                    <a:grpSpLocks/>
                  </p:cNvGrpSpPr>
                  <p:nvPr/>
                </p:nvGrpSpPr>
                <p:grpSpPr bwMode="auto">
                  <a:xfrm>
                    <a:off x="3012" y="889"/>
                    <a:ext cx="1879" cy="427"/>
                    <a:chOff x="2938" y="917"/>
                    <a:chExt cx="1879" cy="427"/>
                  </a:xfrm>
                </p:grpSpPr>
                <p:sp>
                  <p:nvSpPr>
                    <p:cNvPr id="5151"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52" name="Freeform 32"/>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153" name="Group 33"/>
                  <p:cNvGrpSpPr>
                    <a:grpSpLocks/>
                  </p:cNvGrpSpPr>
                  <p:nvPr/>
                </p:nvGrpSpPr>
                <p:grpSpPr bwMode="auto">
                  <a:xfrm>
                    <a:off x="711" y="1625"/>
                    <a:ext cx="1257" cy="2326"/>
                    <a:chOff x="637" y="1653"/>
                    <a:chExt cx="1257" cy="2326"/>
                  </a:xfrm>
                </p:grpSpPr>
                <p:sp>
                  <p:nvSpPr>
                    <p:cNvPr id="5154" name="Freeform 34"/>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55" name="Freeform 35"/>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156" name="Group 36"/>
                  <p:cNvGrpSpPr>
                    <a:grpSpLocks/>
                  </p:cNvGrpSpPr>
                  <p:nvPr/>
                </p:nvGrpSpPr>
                <p:grpSpPr bwMode="auto">
                  <a:xfrm>
                    <a:off x="69" y="2168"/>
                    <a:ext cx="2463" cy="1332"/>
                    <a:chOff x="-5" y="2196"/>
                    <a:chExt cx="2463" cy="1332"/>
                  </a:xfrm>
                </p:grpSpPr>
                <p:sp>
                  <p:nvSpPr>
                    <p:cNvPr id="5157" name="Freeform 37"/>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58" name="Freeform 38"/>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159" name="Group 39"/>
                  <p:cNvGrpSpPr>
                    <a:grpSpLocks/>
                  </p:cNvGrpSpPr>
                  <p:nvPr/>
                </p:nvGrpSpPr>
                <p:grpSpPr bwMode="auto">
                  <a:xfrm>
                    <a:off x="22" y="1981"/>
                    <a:ext cx="2477" cy="1064"/>
                    <a:chOff x="-52" y="2009"/>
                    <a:chExt cx="2477" cy="1064"/>
                  </a:xfrm>
                </p:grpSpPr>
                <p:sp>
                  <p:nvSpPr>
                    <p:cNvPr id="5160"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61" name="Freeform 41"/>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162" name="Group 42"/>
                  <p:cNvGrpSpPr>
                    <a:grpSpLocks/>
                  </p:cNvGrpSpPr>
                  <p:nvPr/>
                </p:nvGrpSpPr>
                <p:grpSpPr bwMode="auto">
                  <a:xfrm>
                    <a:off x="0" y="1785"/>
                    <a:ext cx="2472" cy="927"/>
                    <a:chOff x="-74" y="1813"/>
                    <a:chExt cx="2472" cy="927"/>
                  </a:xfrm>
                </p:grpSpPr>
                <p:sp>
                  <p:nvSpPr>
                    <p:cNvPr id="5163"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64"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165" name="Group 45"/>
                  <p:cNvGrpSpPr>
                    <a:grpSpLocks/>
                  </p:cNvGrpSpPr>
                  <p:nvPr/>
                </p:nvGrpSpPr>
                <p:grpSpPr bwMode="auto">
                  <a:xfrm>
                    <a:off x="96" y="1563"/>
                    <a:ext cx="2342" cy="657"/>
                    <a:chOff x="22" y="1591"/>
                    <a:chExt cx="2342" cy="657"/>
                  </a:xfrm>
                </p:grpSpPr>
                <p:sp>
                  <p:nvSpPr>
                    <p:cNvPr id="5166"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67" name="Freeform 47"/>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168" name="Group 48"/>
                  <p:cNvGrpSpPr>
                    <a:grpSpLocks/>
                  </p:cNvGrpSpPr>
                  <p:nvPr/>
                </p:nvGrpSpPr>
                <p:grpSpPr bwMode="auto">
                  <a:xfrm>
                    <a:off x="263" y="1418"/>
                    <a:ext cx="2150" cy="343"/>
                    <a:chOff x="189" y="1446"/>
                    <a:chExt cx="2150" cy="343"/>
                  </a:xfrm>
                </p:grpSpPr>
                <p:sp>
                  <p:nvSpPr>
                    <p:cNvPr id="5169"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70" name="Freeform 50"/>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171" name="Group 51"/>
                  <p:cNvGrpSpPr>
                    <a:grpSpLocks/>
                  </p:cNvGrpSpPr>
                  <p:nvPr/>
                </p:nvGrpSpPr>
                <p:grpSpPr bwMode="auto">
                  <a:xfrm>
                    <a:off x="579" y="1066"/>
                    <a:ext cx="1879" cy="427"/>
                    <a:chOff x="505" y="1094"/>
                    <a:chExt cx="1879" cy="427"/>
                  </a:xfrm>
                </p:grpSpPr>
                <p:sp>
                  <p:nvSpPr>
                    <p:cNvPr id="5172"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73" name="Freeform 53"/>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174" name="Group 54"/>
                  <p:cNvGrpSpPr>
                    <a:grpSpLocks/>
                  </p:cNvGrpSpPr>
                  <p:nvPr/>
                </p:nvGrpSpPr>
                <p:grpSpPr bwMode="auto">
                  <a:xfrm>
                    <a:off x="690" y="871"/>
                    <a:ext cx="1850" cy="554"/>
                    <a:chOff x="616" y="899"/>
                    <a:chExt cx="1850" cy="554"/>
                  </a:xfrm>
                </p:grpSpPr>
                <p:sp>
                  <p:nvSpPr>
                    <p:cNvPr id="5175"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76" name="Freeform 56"/>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177" name="Group 57"/>
                  <p:cNvGrpSpPr>
                    <a:grpSpLocks/>
                  </p:cNvGrpSpPr>
                  <p:nvPr/>
                </p:nvGrpSpPr>
                <p:grpSpPr bwMode="auto">
                  <a:xfrm>
                    <a:off x="911" y="589"/>
                    <a:ext cx="1767" cy="743"/>
                    <a:chOff x="911" y="589"/>
                    <a:chExt cx="1767" cy="743"/>
                  </a:xfrm>
                </p:grpSpPr>
                <p:sp>
                  <p:nvSpPr>
                    <p:cNvPr id="5178"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79" name="Freeform 59"/>
                    <p:cNvSpPr>
                      <a:spLocks/>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180" name="Group 60"/>
                  <p:cNvGrpSpPr>
                    <a:grpSpLocks/>
                  </p:cNvGrpSpPr>
                  <p:nvPr/>
                </p:nvGrpSpPr>
                <p:grpSpPr bwMode="auto">
                  <a:xfrm>
                    <a:off x="1120" y="300"/>
                    <a:ext cx="1693" cy="892"/>
                    <a:chOff x="1120" y="300"/>
                    <a:chExt cx="1693" cy="892"/>
                  </a:xfrm>
                </p:grpSpPr>
                <p:sp>
                  <p:nvSpPr>
                    <p:cNvPr id="5181"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82" name="Freeform 62"/>
                    <p:cNvSpPr>
                      <a:spLocks/>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183" name="Group 63"/>
                  <p:cNvGrpSpPr>
                    <a:grpSpLocks/>
                  </p:cNvGrpSpPr>
                  <p:nvPr/>
                </p:nvGrpSpPr>
                <p:grpSpPr bwMode="auto">
                  <a:xfrm>
                    <a:off x="1707" y="76"/>
                    <a:ext cx="778" cy="1512"/>
                    <a:chOff x="1633" y="104"/>
                    <a:chExt cx="778" cy="1512"/>
                  </a:xfrm>
                </p:grpSpPr>
                <p:sp>
                  <p:nvSpPr>
                    <p:cNvPr id="5184" name="Freeform 64"/>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85" name="Freeform 65"/>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186" name="Group 66"/>
                  <p:cNvGrpSpPr>
                    <a:grpSpLocks/>
                  </p:cNvGrpSpPr>
                  <p:nvPr/>
                </p:nvGrpSpPr>
                <p:grpSpPr bwMode="auto">
                  <a:xfrm>
                    <a:off x="2009" y="0"/>
                    <a:ext cx="634" cy="1534"/>
                    <a:chOff x="1935" y="28"/>
                    <a:chExt cx="634" cy="1534"/>
                  </a:xfrm>
                </p:grpSpPr>
                <p:sp>
                  <p:nvSpPr>
                    <p:cNvPr id="5187" name="Freeform 67"/>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88"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189" name="Group 69"/>
                  <p:cNvGrpSpPr>
                    <a:grpSpLocks/>
                  </p:cNvGrpSpPr>
                  <p:nvPr/>
                </p:nvGrpSpPr>
                <p:grpSpPr bwMode="auto">
                  <a:xfrm>
                    <a:off x="2896" y="644"/>
                    <a:ext cx="1845" cy="566"/>
                    <a:chOff x="2822" y="672"/>
                    <a:chExt cx="1845" cy="566"/>
                  </a:xfrm>
                </p:grpSpPr>
                <p:sp>
                  <p:nvSpPr>
                    <p:cNvPr id="5190"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91" name="Freeform 71"/>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192" name="Group 72"/>
                  <p:cNvGrpSpPr>
                    <a:grpSpLocks/>
                  </p:cNvGrpSpPr>
                  <p:nvPr/>
                </p:nvGrpSpPr>
                <p:grpSpPr bwMode="auto">
                  <a:xfrm>
                    <a:off x="2757" y="417"/>
                    <a:ext cx="1781" cy="717"/>
                    <a:chOff x="2683" y="445"/>
                    <a:chExt cx="1781" cy="717"/>
                  </a:xfrm>
                </p:grpSpPr>
                <p:sp>
                  <p:nvSpPr>
                    <p:cNvPr id="5193"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94" name="Freeform 74"/>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sp>
                <p:nvSpPr>
                  <p:cNvPr id="5195" name="Freeform 75"/>
                  <p:cNvSpPr>
                    <a:spLocks/>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en-US"/>
                  </a:p>
                </p:txBody>
              </p:sp>
              <p:sp>
                <p:nvSpPr>
                  <p:cNvPr id="5196"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nvGrpSpPr>
                  <p:cNvPr id="5197" name="Group 77"/>
                  <p:cNvGrpSpPr>
                    <a:grpSpLocks/>
                  </p:cNvGrpSpPr>
                  <p:nvPr/>
                </p:nvGrpSpPr>
                <p:grpSpPr bwMode="auto">
                  <a:xfrm>
                    <a:off x="2874" y="13"/>
                    <a:ext cx="640" cy="1520"/>
                    <a:chOff x="2800" y="41"/>
                    <a:chExt cx="640" cy="1520"/>
                  </a:xfrm>
                </p:grpSpPr>
                <p:sp>
                  <p:nvSpPr>
                    <p:cNvPr id="5198"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199" name="Freeform 79"/>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200" name="Group 80"/>
                  <p:cNvGrpSpPr>
                    <a:grpSpLocks/>
                  </p:cNvGrpSpPr>
                  <p:nvPr/>
                </p:nvGrpSpPr>
                <p:grpSpPr bwMode="auto">
                  <a:xfrm>
                    <a:off x="3008" y="135"/>
                    <a:ext cx="1017" cy="1464"/>
                    <a:chOff x="2934" y="163"/>
                    <a:chExt cx="1017" cy="1464"/>
                  </a:xfrm>
                </p:grpSpPr>
                <p:sp>
                  <p:nvSpPr>
                    <p:cNvPr id="5201" name="Freeform 81"/>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202" name="Freeform 82"/>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203" name="Group 83"/>
                  <p:cNvGrpSpPr>
                    <a:grpSpLocks/>
                  </p:cNvGrpSpPr>
                  <p:nvPr/>
                </p:nvGrpSpPr>
                <p:grpSpPr bwMode="auto">
                  <a:xfrm>
                    <a:off x="2804" y="4"/>
                    <a:ext cx="243" cy="1448"/>
                    <a:chOff x="2730" y="32"/>
                    <a:chExt cx="243" cy="1448"/>
                  </a:xfrm>
                </p:grpSpPr>
                <p:sp>
                  <p:nvSpPr>
                    <p:cNvPr id="5204"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205" name="Freeform 85"/>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206" name="Group 86"/>
                  <p:cNvGrpSpPr>
                    <a:grpSpLocks/>
                  </p:cNvGrpSpPr>
                  <p:nvPr/>
                </p:nvGrpSpPr>
                <p:grpSpPr bwMode="auto">
                  <a:xfrm>
                    <a:off x="1017" y="1741"/>
                    <a:ext cx="1085" cy="2450"/>
                    <a:chOff x="943" y="1769"/>
                    <a:chExt cx="1085" cy="2450"/>
                  </a:xfrm>
                </p:grpSpPr>
                <p:sp>
                  <p:nvSpPr>
                    <p:cNvPr id="5207" name="Freeform 87"/>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208" name="Freeform 88"/>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209" name="Group 89"/>
                  <p:cNvGrpSpPr>
                    <a:grpSpLocks/>
                  </p:cNvGrpSpPr>
                  <p:nvPr/>
                </p:nvGrpSpPr>
                <p:grpSpPr bwMode="auto">
                  <a:xfrm>
                    <a:off x="1529" y="1908"/>
                    <a:ext cx="766" cy="2373"/>
                    <a:chOff x="1455" y="1936"/>
                    <a:chExt cx="766" cy="2373"/>
                  </a:xfrm>
                </p:grpSpPr>
                <p:sp>
                  <p:nvSpPr>
                    <p:cNvPr id="5210" name="Freeform 90"/>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211" name="Freeform 91"/>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212" name="Group 92"/>
                  <p:cNvGrpSpPr>
                    <a:grpSpLocks/>
                  </p:cNvGrpSpPr>
                  <p:nvPr/>
                </p:nvGrpSpPr>
                <p:grpSpPr bwMode="auto">
                  <a:xfrm rot="88588">
                    <a:off x="2061" y="1962"/>
                    <a:ext cx="459" cy="2329"/>
                    <a:chOff x="1956" y="1990"/>
                    <a:chExt cx="492" cy="2604"/>
                  </a:xfrm>
                </p:grpSpPr>
                <p:sp>
                  <p:nvSpPr>
                    <p:cNvPr id="5213" name="Freeform 93"/>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214" name="Freeform 94"/>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215" name="Group 95"/>
                  <p:cNvGrpSpPr>
                    <a:grpSpLocks/>
                  </p:cNvGrpSpPr>
                  <p:nvPr/>
                </p:nvGrpSpPr>
                <p:grpSpPr bwMode="auto">
                  <a:xfrm>
                    <a:off x="3408" y="1689"/>
                    <a:ext cx="1125" cy="2426"/>
                    <a:chOff x="3334" y="1717"/>
                    <a:chExt cx="1125" cy="2426"/>
                  </a:xfrm>
                </p:grpSpPr>
                <p:sp>
                  <p:nvSpPr>
                    <p:cNvPr id="5216" name="Freeform 96"/>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5217" name="Freeform 97"/>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218" name="Group 98"/>
                  <p:cNvGrpSpPr>
                    <a:grpSpLocks/>
                  </p:cNvGrpSpPr>
                  <p:nvPr/>
                </p:nvGrpSpPr>
                <p:grpSpPr bwMode="auto">
                  <a:xfrm>
                    <a:off x="3255" y="1838"/>
                    <a:ext cx="883" cy="2426"/>
                    <a:chOff x="3181" y="1866"/>
                    <a:chExt cx="883" cy="2426"/>
                  </a:xfrm>
                </p:grpSpPr>
                <p:sp>
                  <p:nvSpPr>
                    <p:cNvPr id="5219" name="Freeform 99"/>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5220" name="Freeform 100"/>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221" name="Group 101"/>
                  <p:cNvGrpSpPr>
                    <a:grpSpLocks/>
                  </p:cNvGrpSpPr>
                  <p:nvPr/>
                </p:nvGrpSpPr>
                <p:grpSpPr bwMode="auto">
                  <a:xfrm>
                    <a:off x="3080" y="1955"/>
                    <a:ext cx="619" cy="2386"/>
                    <a:chOff x="3006" y="1983"/>
                    <a:chExt cx="619" cy="2386"/>
                  </a:xfrm>
                </p:grpSpPr>
                <p:sp>
                  <p:nvSpPr>
                    <p:cNvPr id="5222" name="Freeform 102"/>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5223"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5224" name="Group 104"/>
                  <p:cNvGrpSpPr>
                    <a:grpSpLocks/>
                  </p:cNvGrpSpPr>
                  <p:nvPr/>
                </p:nvGrpSpPr>
                <p:grpSpPr bwMode="auto">
                  <a:xfrm>
                    <a:off x="2893" y="2073"/>
                    <a:ext cx="405" cy="2219"/>
                    <a:chOff x="2819" y="2101"/>
                    <a:chExt cx="405" cy="2219"/>
                  </a:xfrm>
                </p:grpSpPr>
                <p:sp>
                  <p:nvSpPr>
                    <p:cNvPr id="5225" name="Freeform 105"/>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5226"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5227" name="Group 107"/>
                  <p:cNvGrpSpPr>
                    <a:grpSpLocks/>
                  </p:cNvGrpSpPr>
                  <p:nvPr/>
                </p:nvGrpSpPr>
                <p:grpSpPr bwMode="auto">
                  <a:xfrm>
                    <a:off x="2372" y="2107"/>
                    <a:ext cx="426" cy="2185"/>
                    <a:chOff x="2287" y="2135"/>
                    <a:chExt cx="426" cy="2185"/>
                  </a:xfrm>
                </p:grpSpPr>
                <p:sp>
                  <p:nvSpPr>
                    <p:cNvPr id="5228"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en-US"/>
                    </a:p>
                  </p:txBody>
                </p:sp>
                <p:sp>
                  <p:nvSpPr>
                    <p:cNvPr id="5229"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grpSp>
          <p:grpSp>
            <p:nvGrpSpPr>
              <p:cNvPr id="5230" name="Group 110"/>
              <p:cNvGrpSpPr>
                <a:grpSpLocks/>
              </p:cNvGrpSpPr>
              <p:nvPr/>
            </p:nvGrpSpPr>
            <p:grpSpPr bwMode="auto">
              <a:xfrm>
                <a:off x="74" y="313"/>
                <a:ext cx="5459" cy="3667"/>
                <a:chOff x="74" y="313"/>
                <a:chExt cx="5459" cy="3667"/>
              </a:xfrm>
            </p:grpSpPr>
            <p:grpSp>
              <p:nvGrpSpPr>
                <p:cNvPr id="5231" name="Group 111"/>
                <p:cNvGrpSpPr>
                  <a:grpSpLocks/>
                </p:cNvGrpSpPr>
                <p:nvPr/>
              </p:nvGrpSpPr>
              <p:grpSpPr bwMode="auto">
                <a:xfrm>
                  <a:off x="74" y="313"/>
                  <a:ext cx="5459" cy="3667"/>
                  <a:chOff x="74" y="313"/>
                  <a:chExt cx="5459" cy="3667"/>
                </a:xfrm>
              </p:grpSpPr>
              <p:sp>
                <p:nvSpPr>
                  <p:cNvPr id="5232"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en-US"/>
                  </a:p>
                </p:txBody>
              </p:sp>
              <p:sp>
                <p:nvSpPr>
                  <p:cNvPr id="5233"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en-US"/>
                  </a:p>
                </p:txBody>
              </p:sp>
              <p:sp>
                <p:nvSpPr>
                  <p:cNvPr id="5234"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5235"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en-US"/>
                  </a:p>
                </p:txBody>
              </p:sp>
              <p:sp>
                <p:nvSpPr>
                  <p:cNvPr id="5236"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en-US"/>
                  </a:p>
                </p:txBody>
              </p:sp>
              <p:sp>
                <p:nvSpPr>
                  <p:cNvPr id="5237"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en-US"/>
                  </a:p>
                </p:txBody>
              </p:sp>
              <p:sp>
                <p:nvSpPr>
                  <p:cNvPr id="5238"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grpSp>
            <p:sp>
              <p:nvSpPr>
                <p:cNvPr id="5239"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grpSp>
          <p:nvGrpSpPr>
            <p:cNvPr id="5240" name="Group 120"/>
            <p:cNvGrpSpPr>
              <a:grpSpLocks/>
            </p:cNvGrpSpPr>
            <p:nvPr/>
          </p:nvGrpSpPr>
          <p:grpSpPr bwMode="auto">
            <a:xfrm>
              <a:off x="1476" y="449"/>
              <a:ext cx="4038" cy="2966"/>
              <a:chOff x="210" y="337"/>
              <a:chExt cx="5198" cy="3818"/>
            </a:xfrm>
          </p:grpSpPr>
          <p:sp>
            <p:nvSpPr>
              <p:cNvPr id="5241"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5242"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en-US"/>
              </a:p>
            </p:txBody>
          </p:sp>
          <p:sp>
            <p:nvSpPr>
              <p:cNvPr id="5243"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en-US"/>
              </a:p>
            </p:txBody>
          </p:sp>
          <p:sp>
            <p:nvSpPr>
              <p:cNvPr id="5244"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en-US"/>
              </a:p>
            </p:txBody>
          </p:sp>
          <p:sp>
            <p:nvSpPr>
              <p:cNvPr id="5245"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5246"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en-US"/>
              </a:p>
            </p:txBody>
          </p:sp>
          <p:sp>
            <p:nvSpPr>
              <p:cNvPr id="5247"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5248" name="Freeform 128"/>
              <p:cNvSpPr>
                <a:spLocks/>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5249" name="Freeform 129"/>
              <p:cNvSpPr>
                <a:spLocks/>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5250"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5251" name="Freeform 131"/>
              <p:cNvSpPr>
                <a:spLocks/>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5252"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5253"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5254"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sp>
        <p:nvSpPr>
          <p:cNvPr id="5255"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5256"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257" name="Rectangle 137"/>
          <p:cNvSpPr>
            <a:spLocks noGrp="1" noChangeArrowheads="1"/>
          </p:cNvSpPr>
          <p:nvPr>
            <p:ph type="dt" sz="quarter" idx="2"/>
          </p:nvPr>
        </p:nvSpPr>
        <p:spPr/>
        <p:txBody>
          <a:bodyPr/>
          <a:lstStyle>
            <a:lvl1pPr>
              <a:defRPr/>
            </a:lvl1pPr>
          </a:lstStyle>
          <a:p>
            <a:endParaRPr lang="en-US"/>
          </a:p>
        </p:txBody>
      </p:sp>
      <p:sp>
        <p:nvSpPr>
          <p:cNvPr id="5258" name="Rectangle 138"/>
          <p:cNvSpPr>
            <a:spLocks noGrp="1" noChangeArrowheads="1"/>
          </p:cNvSpPr>
          <p:nvPr>
            <p:ph type="ftr" sz="quarter" idx="3"/>
          </p:nvPr>
        </p:nvSpPr>
        <p:spPr/>
        <p:txBody>
          <a:bodyPr/>
          <a:lstStyle>
            <a:lvl1pPr>
              <a:defRPr/>
            </a:lvl1pPr>
          </a:lstStyle>
          <a:p>
            <a:endParaRPr lang="en-US"/>
          </a:p>
        </p:txBody>
      </p:sp>
      <p:sp>
        <p:nvSpPr>
          <p:cNvPr id="5259" name="Rectangle 139"/>
          <p:cNvSpPr>
            <a:spLocks noGrp="1" noChangeArrowheads="1"/>
          </p:cNvSpPr>
          <p:nvPr>
            <p:ph type="sldNum" sz="quarter" idx="4"/>
          </p:nvPr>
        </p:nvSpPr>
        <p:spPr/>
        <p:txBody>
          <a:bodyPr/>
          <a:lstStyle>
            <a:lvl1pPr>
              <a:defRPr/>
            </a:lvl1pPr>
          </a:lstStyle>
          <a:p>
            <a:fld id="{98699D14-A0FD-4D38-8773-DB6D46B4237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C4E498-EE56-41DD-B8AC-13177F76B0F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5C0083-7709-4796-8206-37A9BE0283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556344-129F-4F4F-BEE1-C14517776F8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50DB49-A785-4C92-8260-49792DCACC0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5555B9-9C4D-40FD-A31C-5FAF6E3BFF7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81D58B-185B-424C-820F-A2FBBFAA166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DBBED99-91F8-478E-AC93-1E4BC120DE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7A5954A-E1EE-4C21-AF1F-0C7BB6D68BE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D9DE9A-C195-46A9-BD6F-4CF1D2AE84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5D535B-B92E-4CE3-B4BC-765BF0D43B2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6303963" y="0"/>
            <a:ext cx="2840037" cy="3254375"/>
            <a:chOff x="3115" y="0"/>
            <a:chExt cx="2170" cy="2486"/>
          </a:xfrm>
        </p:grpSpPr>
        <p:grpSp>
          <p:nvGrpSpPr>
            <p:cNvPr id="4099" name="Group 3"/>
            <p:cNvGrpSpPr>
              <a:grpSpLocks/>
            </p:cNvGrpSpPr>
            <p:nvPr/>
          </p:nvGrpSpPr>
          <p:grpSpPr bwMode="auto">
            <a:xfrm>
              <a:off x="4080" y="1910"/>
              <a:ext cx="768" cy="576"/>
              <a:chOff x="0" y="0"/>
              <a:chExt cx="768" cy="576"/>
            </a:xfrm>
          </p:grpSpPr>
          <p:sp>
            <p:nvSpPr>
              <p:cNvPr id="4100"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4101"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4102" name="Group 6"/>
            <p:cNvGrpSpPr>
              <a:grpSpLocks/>
            </p:cNvGrpSpPr>
            <p:nvPr/>
          </p:nvGrpSpPr>
          <p:grpSpPr bwMode="auto">
            <a:xfrm>
              <a:off x="4257" y="1103"/>
              <a:ext cx="768" cy="576"/>
              <a:chOff x="0" y="0"/>
              <a:chExt cx="768" cy="576"/>
            </a:xfrm>
          </p:grpSpPr>
          <p:sp>
            <p:nvSpPr>
              <p:cNvPr id="4103"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4104"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4105" name="Group 9"/>
            <p:cNvGrpSpPr>
              <a:grpSpLocks/>
            </p:cNvGrpSpPr>
            <p:nvPr/>
          </p:nvGrpSpPr>
          <p:grpSpPr bwMode="auto">
            <a:xfrm>
              <a:off x="3134" y="0"/>
              <a:ext cx="768" cy="576"/>
              <a:chOff x="0" y="0"/>
              <a:chExt cx="768" cy="576"/>
            </a:xfrm>
          </p:grpSpPr>
          <p:sp>
            <p:nvSpPr>
              <p:cNvPr id="4106"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4107"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4108" name="Group 12"/>
            <p:cNvGrpSpPr>
              <a:grpSpLocks/>
            </p:cNvGrpSpPr>
            <p:nvPr/>
          </p:nvGrpSpPr>
          <p:grpSpPr bwMode="auto">
            <a:xfrm>
              <a:off x="3115" y="0"/>
              <a:ext cx="2170" cy="1702"/>
              <a:chOff x="3115" y="0"/>
              <a:chExt cx="2170" cy="1702"/>
            </a:xfrm>
          </p:grpSpPr>
          <p:grpSp>
            <p:nvGrpSpPr>
              <p:cNvPr id="4109" name="Group 13"/>
              <p:cNvGrpSpPr>
                <a:grpSpLocks/>
              </p:cNvGrpSpPr>
              <p:nvPr/>
            </p:nvGrpSpPr>
            <p:grpSpPr bwMode="auto">
              <a:xfrm>
                <a:off x="3640" y="308"/>
                <a:ext cx="1145" cy="844"/>
                <a:chOff x="1265" y="814"/>
                <a:chExt cx="2919" cy="2151"/>
              </a:xfrm>
            </p:grpSpPr>
            <p:sp>
              <p:nvSpPr>
                <p:cNvPr id="4110"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4111"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4112" name="Group 16"/>
              <p:cNvGrpSpPr>
                <a:grpSpLocks/>
              </p:cNvGrpSpPr>
              <p:nvPr/>
            </p:nvGrpSpPr>
            <p:grpSpPr bwMode="auto">
              <a:xfrm>
                <a:off x="3115" y="0"/>
                <a:ext cx="2145" cy="1702"/>
                <a:chOff x="3115" y="0"/>
                <a:chExt cx="2145" cy="1702"/>
              </a:xfrm>
            </p:grpSpPr>
            <p:grpSp>
              <p:nvGrpSpPr>
                <p:cNvPr id="4113" name="Group 17"/>
                <p:cNvGrpSpPr>
                  <a:grpSpLocks/>
                </p:cNvGrpSpPr>
                <p:nvPr/>
              </p:nvGrpSpPr>
              <p:grpSpPr bwMode="auto">
                <a:xfrm>
                  <a:off x="4505" y="589"/>
                  <a:ext cx="493" cy="912"/>
                  <a:chOff x="3471" y="1530"/>
                  <a:chExt cx="1258" cy="2327"/>
                </a:xfrm>
              </p:grpSpPr>
              <p:sp>
                <p:nvSpPr>
                  <p:cNvPr id="4114" name="Freeform 18"/>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4115" name="Freeform 19"/>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16" name="Group 20"/>
                <p:cNvGrpSpPr>
                  <a:grpSpLocks/>
                </p:cNvGrpSpPr>
                <p:nvPr/>
              </p:nvGrpSpPr>
              <p:grpSpPr bwMode="auto">
                <a:xfrm>
                  <a:off x="4267" y="781"/>
                  <a:ext cx="966" cy="522"/>
                  <a:chOff x="2864" y="2019"/>
                  <a:chExt cx="2463" cy="1332"/>
                </a:xfrm>
              </p:grpSpPr>
              <p:sp>
                <p:nvSpPr>
                  <p:cNvPr id="4117" name="Freeform 21"/>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18" name="Freeform 22"/>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119" name="Group 23"/>
                <p:cNvGrpSpPr>
                  <a:grpSpLocks/>
                </p:cNvGrpSpPr>
                <p:nvPr/>
              </p:nvGrpSpPr>
              <p:grpSpPr bwMode="auto">
                <a:xfrm>
                  <a:off x="4280" y="707"/>
                  <a:ext cx="971" cy="417"/>
                  <a:chOff x="2897" y="1832"/>
                  <a:chExt cx="2477" cy="1064"/>
                </a:xfrm>
              </p:grpSpPr>
              <p:sp>
                <p:nvSpPr>
                  <p:cNvPr id="4120" name="Freeform 24"/>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21" name="Freeform 25"/>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122" name="Group 26"/>
                <p:cNvGrpSpPr>
                  <a:grpSpLocks/>
                </p:cNvGrpSpPr>
                <p:nvPr/>
              </p:nvGrpSpPr>
              <p:grpSpPr bwMode="auto">
                <a:xfrm>
                  <a:off x="4291" y="630"/>
                  <a:ext cx="969" cy="364"/>
                  <a:chOff x="2924" y="1636"/>
                  <a:chExt cx="2472" cy="927"/>
                </a:xfrm>
              </p:grpSpPr>
              <p:sp>
                <p:nvSpPr>
                  <p:cNvPr id="4123" name="Freeform 27"/>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24" name="Freeform 28"/>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125" name="Group 29"/>
                <p:cNvGrpSpPr>
                  <a:grpSpLocks/>
                </p:cNvGrpSpPr>
                <p:nvPr/>
              </p:nvGrpSpPr>
              <p:grpSpPr bwMode="auto">
                <a:xfrm>
                  <a:off x="4304" y="543"/>
                  <a:ext cx="918" cy="258"/>
                  <a:chOff x="2958" y="1414"/>
                  <a:chExt cx="2342" cy="657"/>
                </a:xfrm>
              </p:grpSpPr>
              <p:sp>
                <p:nvSpPr>
                  <p:cNvPr id="4126" name="Freeform 30"/>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27" name="Freeform 31"/>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128" name="Group 32"/>
                <p:cNvGrpSpPr>
                  <a:grpSpLocks/>
                </p:cNvGrpSpPr>
                <p:nvPr/>
              </p:nvGrpSpPr>
              <p:grpSpPr bwMode="auto">
                <a:xfrm>
                  <a:off x="4314" y="487"/>
                  <a:ext cx="843" cy="134"/>
                  <a:chOff x="2983" y="1269"/>
                  <a:chExt cx="2150" cy="343"/>
                </a:xfrm>
              </p:grpSpPr>
              <p:sp>
                <p:nvSpPr>
                  <p:cNvPr id="4129" name="Freeform 33"/>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30" name="Freeform 34"/>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131" name="Group 35"/>
                <p:cNvGrpSpPr>
                  <a:grpSpLocks/>
                </p:cNvGrpSpPr>
                <p:nvPr/>
              </p:nvGrpSpPr>
              <p:grpSpPr bwMode="auto">
                <a:xfrm>
                  <a:off x="4296" y="349"/>
                  <a:ext cx="737" cy="167"/>
                  <a:chOff x="2938" y="917"/>
                  <a:chExt cx="1879" cy="427"/>
                </a:xfrm>
              </p:grpSpPr>
              <p:sp>
                <p:nvSpPr>
                  <p:cNvPr id="4132" name="Freeform 36"/>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33" name="Freeform 37"/>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134" name="Group 38"/>
                <p:cNvGrpSpPr>
                  <a:grpSpLocks/>
                </p:cNvGrpSpPr>
                <p:nvPr/>
              </p:nvGrpSpPr>
              <p:grpSpPr bwMode="auto">
                <a:xfrm>
                  <a:off x="3394" y="637"/>
                  <a:ext cx="493" cy="912"/>
                  <a:chOff x="637" y="1653"/>
                  <a:chExt cx="1257" cy="2326"/>
                </a:xfrm>
              </p:grpSpPr>
              <p:sp>
                <p:nvSpPr>
                  <p:cNvPr id="4135" name="Freeform 39"/>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36" name="Freeform 40"/>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37" name="Group 41"/>
                <p:cNvGrpSpPr>
                  <a:grpSpLocks/>
                </p:cNvGrpSpPr>
                <p:nvPr/>
              </p:nvGrpSpPr>
              <p:grpSpPr bwMode="auto">
                <a:xfrm>
                  <a:off x="3142" y="850"/>
                  <a:ext cx="966" cy="522"/>
                  <a:chOff x="-5" y="2196"/>
                  <a:chExt cx="2463" cy="1332"/>
                </a:xfrm>
              </p:grpSpPr>
              <p:sp>
                <p:nvSpPr>
                  <p:cNvPr id="4138" name="Freeform 42"/>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39" name="Freeform 43"/>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40" name="Group 44"/>
                <p:cNvGrpSpPr>
                  <a:grpSpLocks/>
                </p:cNvGrpSpPr>
                <p:nvPr/>
              </p:nvGrpSpPr>
              <p:grpSpPr bwMode="auto">
                <a:xfrm>
                  <a:off x="3124" y="777"/>
                  <a:ext cx="971" cy="417"/>
                  <a:chOff x="-52" y="2009"/>
                  <a:chExt cx="2477" cy="1064"/>
                </a:xfrm>
              </p:grpSpPr>
              <p:sp>
                <p:nvSpPr>
                  <p:cNvPr id="4141" name="Freeform 45"/>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42" name="Freeform 46"/>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43" name="Group 47"/>
                <p:cNvGrpSpPr>
                  <a:grpSpLocks/>
                </p:cNvGrpSpPr>
                <p:nvPr/>
              </p:nvGrpSpPr>
              <p:grpSpPr bwMode="auto">
                <a:xfrm>
                  <a:off x="3115" y="700"/>
                  <a:ext cx="969" cy="363"/>
                  <a:chOff x="-74" y="1813"/>
                  <a:chExt cx="2472" cy="927"/>
                </a:xfrm>
              </p:grpSpPr>
              <p:sp>
                <p:nvSpPr>
                  <p:cNvPr id="4144" name="Freeform 48"/>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45" name="Freeform 49"/>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46" name="Group 50"/>
                <p:cNvGrpSpPr>
                  <a:grpSpLocks/>
                </p:cNvGrpSpPr>
                <p:nvPr/>
              </p:nvGrpSpPr>
              <p:grpSpPr bwMode="auto">
                <a:xfrm>
                  <a:off x="3153" y="613"/>
                  <a:ext cx="918" cy="257"/>
                  <a:chOff x="22" y="1591"/>
                  <a:chExt cx="2342" cy="657"/>
                </a:xfrm>
              </p:grpSpPr>
              <p:sp>
                <p:nvSpPr>
                  <p:cNvPr id="4147" name="Freeform 51"/>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48" name="Freeform 52"/>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49" name="Group 53"/>
                <p:cNvGrpSpPr>
                  <a:grpSpLocks/>
                </p:cNvGrpSpPr>
                <p:nvPr/>
              </p:nvGrpSpPr>
              <p:grpSpPr bwMode="auto">
                <a:xfrm>
                  <a:off x="3218" y="556"/>
                  <a:ext cx="843" cy="134"/>
                  <a:chOff x="189" y="1446"/>
                  <a:chExt cx="2150" cy="343"/>
                </a:xfrm>
              </p:grpSpPr>
              <p:sp>
                <p:nvSpPr>
                  <p:cNvPr id="4150" name="Freeform 54"/>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51" name="Freeform 55"/>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52" name="Group 56"/>
                <p:cNvGrpSpPr>
                  <a:grpSpLocks/>
                </p:cNvGrpSpPr>
                <p:nvPr/>
              </p:nvGrpSpPr>
              <p:grpSpPr bwMode="auto">
                <a:xfrm>
                  <a:off x="3342" y="418"/>
                  <a:ext cx="737" cy="167"/>
                  <a:chOff x="505" y="1094"/>
                  <a:chExt cx="1879" cy="427"/>
                </a:xfrm>
              </p:grpSpPr>
              <p:sp>
                <p:nvSpPr>
                  <p:cNvPr id="4153" name="Freeform 57"/>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54" name="Freeform 58"/>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155" name="Group 59"/>
                <p:cNvGrpSpPr>
                  <a:grpSpLocks/>
                </p:cNvGrpSpPr>
                <p:nvPr/>
              </p:nvGrpSpPr>
              <p:grpSpPr bwMode="auto">
                <a:xfrm>
                  <a:off x="3386" y="341"/>
                  <a:ext cx="725" cy="218"/>
                  <a:chOff x="616" y="899"/>
                  <a:chExt cx="1850" cy="554"/>
                </a:xfrm>
              </p:grpSpPr>
              <p:sp>
                <p:nvSpPr>
                  <p:cNvPr id="4156" name="Freeform 60"/>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57" name="Freeform 61"/>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158" name="Group 62"/>
                <p:cNvGrpSpPr>
                  <a:grpSpLocks/>
                </p:cNvGrpSpPr>
                <p:nvPr/>
              </p:nvGrpSpPr>
              <p:grpSpPr bwMode="auto">
                <a:xfrm>
                  <a:off x="3472" y="231"/>
                  <a:ext cx="693" cy="291"/>
                  <a:chOff x="3472" y="231"/>
                  <a:chExt cx="693" cy="291"/>
                </a:xfrm>
              </p:grpSpPr>
              <p:sp>
                <p:nvSpPr>
                  <p:cNvPr id="4159" name="Freeform 63"/>
                  <p:cNvSpPr>
                    <a:spLocks/>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60" name="Freeform 64"/>
                  <p:cNvSpPr>
                    <a:spLocks/>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161" name="Group 65"/>
                <p:cNvGrpSpPr>
                  <a:grpSpLocks/>
                </p:cNvGrpSpPr>
                <p:nvPr/>
              </p:nvGrpSpPr>
              <p:grpSpPr bwMode="auto">
                <a:xfrm>
                  <a:off x="3554" y="118"/>
                  <a:ext cx="664" cy="349"/>
                  <a:chOff x="3554" y="118"/>
                  <a:chExt cx="664" cy="349"/>
                </a:xfrm>
              </p:grpSpPr>
              <p:sp>
                <p:nvSpPr>
                  <p:cNvPr id="4162" name="Freeform 66"/>
                  <p:cNvSpPr>
                    <a:spLocks/>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63" name="Freeform 67"/>
                  <p:cNvSpPr>
                    <a:spLocks/>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164" name="Group 68"/>
                <p:cNvGrpSpPr>
                  <a:grpSpLocks/>
                </p:cNvGrpSpPr>
                <p:nvPr/>
              </p:nvGrpSpPr>
              <p:grpSpPr bwMode="auto">
                <a:xfrm>
                  <a:off x="3784" y="30"/>
                  <a:ext cx="305" cy="593"/>
                  <a:chOff x="1633" y="104"/>
                  <a:chExt cx="778" cy="1512"/>
                </a:xfrm>
              </p:grpSpPr>
              <p:sp>
                <p:nvSpPr>
                  <p:cNvPr id="4165" name="Freeform 69"/>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66" name="Freeform 70"/>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167" name="Group 71"/>
                <p:cNvGrpSpPr>
                  <a:grpSpLocks/>
                </p:cNvGrpSpPr>
                <p:nvPr/>
              </p:nvGrpSpPr>
              <p:grpSpPr bwMode="auto">
                <a:xfrm>
                  <a:off x="3903" y="0"/>
                  <a:ext cx="248" cy="601"/>
                  <a:chOff x="1935" y="28"/>
                  <a:chExt cx="634" cy="1534"/>
                </a:xfrm>
              </p:grpSpPr>
              <p:sp>
                <p:nvSpPr>
                  <p:cNvPr id="4168" name="Freeform 72"/>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69" name="Freeform 73"/>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170" name="Group 74"/>
                <p:cNvGrpSpPr>
                  <a:grpSpLocks/>
                </p:cNvGrpSpPr>
                <p:nvPr/>
              </p:nvGrpSpPr>
              <p:grpSpPr bwMode="auto">
                <a:xfrm>
                  <a:off x="4251" y="252"/>
                  <a:ext cx="723" cy="222"/>
                  <a:chOff x="2822" y="672"/>
                  <a:chExt cx="1845" cy="566"/>
                </a:xfrm>
              </p:grpSpPr>
              <p:sp>
                <p:nvSpPr>
                  <p:cNvPr id="4171" name="Freeform 75"/>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72" name="Freeform 76"/>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173" name="Group 77"/>
                <p:cNvGrpSpPr>
                  <a:grpSpLocks/>
                </p:cNvGrpSpPr>
                <p:nvPr/>
              </p:nvGrpSpPr>
              <p:grpSpPr bwMode="auto">
                <a:xfrm>
                  <a:off x="4196" y="163"/>
                  <a:ext cx="699" cy="282"/>
                  <a:chOff x="2683" y="445"/>
                  <a:chExt cx="1781" cy="717"/>
                </a:xfrm>
              </p:grpSpPr>
              <p:sp>
                <p:nvSpPr>
                  <p:cNvPr id="4174" name="Freeform 78"/>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75" name="Freeform 79"/>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sp>
              <p:nvSpPr>
                <p:cNvPr id="4176"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en-US"/>
                </a:p>
              </p:txBody>
            </p:sp>
            <p:sp>
              <p:nvSpPr>
                <p:cNvPr id="4177" name="Freeform 81"/>
                <p:cNvSpPr>
                  <a:spLocks/>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nvGrpSpPr>
                <p:cNvPr id="4178" name="Group 82"/>
                <p:cNvGrpSpPr>
                  <a:grpSpLocks/>
                </p:cNvGrpSpPr>
                <p:nvPr/>
              </p:nvGrpSpPr>
              <p:grpSpPr bwMode="auto">
                <a:xfrm>
                  <a:off x="4242" y="5"/>
                  <a:ext cx="251" cy="596"/>
                  <a:chOff x="2800" y="41"/>
                  <a:chExt cx="640" cy="1520"/>
                </a:xfrm>
              </p:grpSpPr>
              <p:sp>
                <p:nvSpPr>
                  <p:cNvPr id="4179" name="Freeform 83"/>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80" name="Freeform 84"/>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181" name="Group 85"/>
                <p:cNvGrpSpPr>
                  <a:grpSpLocks/>
                </p:cNvGrpSpPr>
                <p:nvPr/>
              </p:nvGrpSpPr>
              <p:grpSpPr bwMode="auto">
                <a:xfrm>
                  <a:off x="4295" y="53"/>
                  <a:ext cx="398" cy="574"/>
                  <a:chOff x="2934" y="163"/>
                  <a:chExt cx="1017" cy="1464"/>
                </a:xfrm>
              </p:grpSpPr>
              <p:sp>
                <p:nvSpPr>
                  <p:cNvPr id="4182" name="Freeform 86"/>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83" name="Freeform 87"/>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184" name="Group 88"/>
                <p:cNvGrpSpPr>
                  <a:grpSpLocks/>
                </p:cNvGrpSpPr>
                <p:nvPr/>
              </p:nvGrpSpPr>
              <p:grpSpPr bwMode="auto">
                <a:xfrm>
                  <a:off x="4215" y="2"/>
                  <a:ext cx="95" cy="567"/>
                  <a:chOff x="2730" y="32"/>
                  <a:chExt cx="243" cy="1448"/>
                </a:xfrm>
              </p:grpSpPr>
              <p:sp>
                <p:nvSpPr>
                  <p:cNvPr id="4185" name="Freeform 89"/>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86" name="Freeform 90"/>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187" name="Group 91"/>
                <p:cNvGrpSpPr>
                  <a:grpSpLocks/>
                </p:cNvGrpSpPr>
                <p:nvPr/>
              </p:nvGrpSpPr>
              <p:grpSpPr bwMode="auto">
                <a:xfrm>
                  <a:off x="3514" y="683"/>
                  <a:ext cx="425" cy="960"/>
                  <a:chOff x="943" y="1769"/>
                  <a:chExt cx="1085" cy="2450"/>
                </a:xfrm>
              </p:grpSpPr>
              <p:sp>
                <p:nvSpPr>
                  <p:cNvPr id="4188" name="Freeform 92"/>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89" name="Freeform 93"/>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90" name="Group 94"/>
                <p:cNvGrpSpPr>
                  <a:grpSpLocks/>
                </p:cNvGrpSpPr>
                <p:nvPr/>
              </p:nvGrpSpPr>
              <p:grpSpPr bwMode="auto">
                <a:xfrm>
                  <a:off x="3715" y="748"/>
                  <a:ext cx="300" cy="930"/>
                  <a:chOff x="1455" y="1936"/>
                  <a:chExt cx="766" cy="2373"/>
                </a:xfrm>
              </p:grpSpPr>
              <p:sp>
                <p:nvSpPr>
                  <p:cNvPr id="4191" name="Freeform 95"/>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92" name="Freeform 96"/>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93" name="Group 97"/>
                <p:cNvGrpSpPr>
                  <a:grpSpLocks/>
                </p:cNvGrpSpPr>
                <p:nvPr/>
              </p:nvGrpSpPr>
              <p:grpSpPr bwMode="auto">
                <a:xfrm rot="88588">
                  <a:off x="3923" y="769"/>
                  <a:ext cx="180" cy="913"/>
                  <a:chOff x="1956" y="1990"/>
                  <a:chExt cx="492" cy="2604"/>
                </a:xfrm>
              </p:grpSpPr>
              <p:sp>
                <p:nvSpPr>
                  <p:cNvPr id="4194" name="Freeform 98"/>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195" name="Freeform 99"/>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96" name="Group 100"/>
                <p:cNvGrpSpPr>
                  <a:grpSpLocks/>
                </p:cNvGrpSpPr>
                <p:nvPr/>
              </p:nvGrpSpPr>
              <p:grpSpPr bwMode="auto">
                <a:xfrm>
                  <a:off x="4451" y="662"/>
                  <a:ext cx="442" cy="951"/>
                  <a:chOff x="3334" y="1717"/>
                  <a:chExt cx="1125" cy="2426"/>
                </a:xfrm>
              </p:grpSpPr>
              <p:sp>
                <p:nvSpPr>
                  <p:cNvPr id="4197" name="Freeform 101"/>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4198" name="Freeform 102"/>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199" name="Group 103"/>
                <p:cNvGrpSpPr>
                  <a:grpSpLocks/>
                </p:cNvGrpSpPr>
                <p:nvPr/>
              </p:nvGrpSpPr>
              <p:grpSpPr bwMode="auto">
                <a:xfrm>
                  <a:off x="4391" y="721"/>
                  <a:ext cx="347" cy="951"/>
                  <a:chOff x="3181" y="1866"/>
                  <a:chExt cx="883" cy="2426"/>
                </a:xfrm>
              </p:grpSpPr>
              <p:sp>
                <p:nvSpPr>
                  <p:cNvPr id="4200" name="Freeform 104"/>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4201" name="Freeform 105"/>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202" name="Group 106"/>
                <p:cNvGrpSpPr>
                  <a:grpSpLocks/>
                </p:cNvGrpSpPr>
                <p:nvPr/>
              </p:nvGrpSpPr>
              <p:grpSpPr bwMode="auto">
                <a:xfrm>
                  <a:off x="4323" y="767"/>
                  <a:ext cx="243" cy="935"/>
                  <a:chOff x="3006" y="1983"/>
                  <a:chExt cx="619" cy="2386"/>
                </a:xfrm>
              </p:grpSpPr>
              <p:sp>
                <p:nvSpPr>
                  <p:cNvPr id="4203" name="Freeform 107"/>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4204" name="Freeform 108"/>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4205" name="Group 109"/>
                <p:cNvGrpSpPr>
                  <a:grpSpLocks/>
                </p:cNvGrpSpPr>
                <p:nvPr/>
              </p:nvGrpSpPr>
              <p:grpSpPr bwMode="auto">
                <a:xfrm>
                  <a:off x="4249" y="813"/>
                  <a:ext cx="159" cy="870"/>
                  <a:chOff x="2819" y="2101"/>
                  <a:chExt cx="405" cy="2219"/>
                </a:xfrm>
              </p:grpSpPr>
              <p:sp>
                <p:nvSpPr>
                  <p:cNvPr id="4206" name="Freeform 110"/>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4207" name="Freeform 111"/>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4208" name="Group 112"/>
                <p:cNvGrpSpPr>
                  <a:grpSpLocks/>
                </p:cNvGrpSpPr>
                <p:nvPr/>
              </p:nvGrpSpPr>
              <p:grpSpPr bwMode="auto">
                <a:xfrm>
                  <a:off x="4045" y="826"/>
                  <a:ext cx="167" cy="857"/>
                  <a:chOff x="2287" y="2135"/>
                  <a:chExt cx="426" cy="2185"/>
                </a:xfrm>
              </p:grpSpPr>
              <p:sp>
                <p:nvSpPr>
                  <p:cNvPr id="4209" name="Freeform 113"/>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en-US"/>
                  </a:p>
                </p:txBody>
              </p:sp>
              <p:sp>
                <p:nvSpPr>
                  <p:cNvPr id="4210" name="Freeform 114"/>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sp>
            <p:nvSpPr>
              <p:cNvPr id="4211" name="Freeform 115"/>
              <p:cNvSpPr>
                <a:spLocks/>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4212"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en-US"/>
              </a:p>
            </p:txBody>
          </p:sp>
          <p:sp>
            <p:nvSpPr>
              <p:cNvPr id="4213"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en-US"/>
              </a:p>
            </p:txBody>
          </p:sp>
          <p:sp>
            <p:nvSpPr>
              <p:cNvPr id="4214"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en-US"/>
              </a:p>
            </p:txBody>
          </p:sp>
          <p:sp>
            <p:nvSpPr>
              <p:cNvPr id="4215"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en-US"/>
              </a:p>
            </p:txBody>
          </p:sp>
          <p:sp>
            <p:nvSpPr>
              <p:cNvPr id="4216"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en-US"/>
              </a:p>
            </p:txBody>
          </p:sp>
          <p:sp>
            <p:nvSpPr>
              <p:cNvPr id="4217"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4218"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en-US"/>
              </a:p>
            </p:txBody>
          </p:sp>
          <p:sp>
            <p:nvSpPr>
              <p:cNvPr id="4219"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4220" name="Freeform 124"/>
              <p:cNvSpPr>
                <a:spLocks/>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4221" name="Freeform 125"/>
              <p:cNvSpPr>
                <a:spLocks/>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4222"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en-US"/>
              </a:p>
            </p:txBody>
          </p:sp>
          <p:sp>
            <p:nvSpPr>
              <p:cNvPr id="4223"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en-US"/>
              </a:p>
            </p:txBody>
          </p:sp>
          <p:sp>
            <p:nvSpPr>
              <p:cNvPr id="4224"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en-US"/>
              </a:p>
            </p:txBody>
          </p:sp>
          <p:sp>
            <p:nvSpPr>
              <p:cNvPr id="4225" name="Freeform 129"/>
              <p:cNvSpPr>
                <a:spLocks/>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4226" name="Freeform 130"/>
              <p:cNvSpPr>
                <a:spLocks/>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4227"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4228"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4229" name="Freeform 133"/>
              <p:cNvSpPr>
                <a:spLocks/>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4230" name="Freeform 134"/>
              <p:cNvSpPr>
                <a:spLocks/>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4231" name="Freeform 135"/>
              <p:cNvSpPr>
                <a:spLocks/>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4232" name="Freeform 136"/>
              <p:cNvSpPr>
                <a:spLocks/>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sp>
        <p:nvSpPr>
          <p:cNvPr id="4233"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234"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235"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236"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237"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7160F95-BCBF-41B5-8634-EF5FEF6E0D7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cs typeface="Arial" charset="0"/>
        </a:defRPr>
      </a:lvl2pPr>
      <a:lvl3pPr algn="l" rtl="0" fontAlgn="base">
        <a:spcBef>
          <a:spcPct val="0"/>
        </a:spcBef>
        <a:spcAft>
          <a:spcPct val="0"/>
        </a:spcAft>
        <a:defRPr sz="4400">
          <a:solidFill>
            <a:schemeClr val="tx2"/>
          </a:solidFill>
          <a:latin typeface="Arial Black" pitchFamily="34" charset="0"/>
          <a:cs typeface="Arial" charset="0"/>
        </a:defRPr>
      </a:lvl3pPr>
      <a:lvl4pPr algn="l" rtl="0" fontAlgn="base">
        <a:spcBef>
          <a:spcPct val="0"/>
        </a:spcBef>
        <a:spcAft>
          <a:spcPct val="0"/>
        </a:spcAft>
        <a:defRPr sz="4400">
          <a:solidFill>
            <a:schemeClr val="tx2"/>
          </a:solidFill>
          <a:latin typeface="Arial Black" pitchFamily="34" charset="0"/>
          <a:cs typeface="Arial" charset="0"/>
        </a:defRPr>
      </a:lvl4pPr>
      <a:lvl5pPr algn="l" rtl="0" fontAlgn="base">
        <a:spcBef>
          <a:spcPct val="0"/>
        </a:spcBef>
        <a:spcAft>
          <a:spcPct val="0"/>
        </a:spcAft>
        <a:defRPr sz="4400">
          <a:solidFill>
            <a:schemeClr val="tx2"/>
          </a:solidFill>
          <a:latin typeface="Arial Black" pitchFamily="34" charset="0"/>
          <a:cs typeface="Arial" charset="0"/>
        </a:defRPr>
      </a:lvl5pPr>
      <a:lvl6pPr marL="457200" algn="l" rtl="0" fontAlgn="base">
        <a:spcBef>
          <a:spcPct val="0"/>
        </a:spcBef>
        <a:spcAft>
          <a:spcPct val="0"/>
        </a:spcAft>
        <a:defRPr sz="4400">
          <a:solidFill>
            <a:schemeClr val="tx2"/>
          </a:solidFill>
          <a:latin typeface="Arial Black" pitchFamily="34" charset="0"/>
          <a:cs typeface="Arial" charset="0"/>
        </a:defRPr>
      </a:lvl6pPr>
      <a:lvl7pPr marL="914400" algn="l" rtl="0" fontAlgn="base">
        <a:spcBef>
          <a:spcPct val="0"/>
        </a:spcBef>
        <a:spcAft>
          <a:spcPct val="0"/>
        </a:spcAft>
        <a:defRPr sz="4400">
          <a:solidFill>
            <a:schemeClr val="tx2"/>
          </a:solidFill>
          <a:latin typeface="Arial Black" pitchFamily="34" charset="0"/>
          <a:cs typeface="Arial" charset="0"/>
        </a:defRPr>
      </a:lvl7pPr>
      <a:lvl8pPr marL="1371600" algn="l" rtl="0" fontAlgn="base">
        <a:spcBef>
          <a:spcPct val="0"/>
        </a:spcBef>
        <a:spcAft>
          <a:spcPct val="0"/>
        </a:spcAft>
        <a:defRPr sz="4400">
          <a:solidFill>
            <a:schemeClr val="tx2"/>
          </a:solidFill>
          <a:latin typeface="Arial Black" pitchFamily="34" charset="0"/>
          <a:cs typeface="Arial" charset="0"/>
        </a:defRPr>
      </a:lvl8pPr>
      <a:lvl9pPr marL="1828800" algn="l" rtl="0" fontAlgn="base">
        <a:spcBef>
          <a:spcPct val="0"/>
        </a:spcBef>
        <a:spcAft>
          <a:spcPct val="0"/>
        </a:spcAft>
        <a:defRPr sz="4400">
          <a:solidFill>
            <a:schemeClr val="tx2"/>
          </a:solidFill>
          <a:latin typeface="Arial Black" pitchFamily="34" charset="0"/>
          <a:cs typeface="Arial"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Font typeface="Times New Roman" pitchFamily="18" charset="0"/>
        <a:buChar char="−"/>
        <a:defRPr sz="2000">
          <a:solidFill>
            <a:schemeClr val="tx1"/>
          </a:solidFill>
          <a:latin typeface="+mn-lt"/>
          <a:cs typeface="+mn-cs"/>
        </a:defRPr>
      </a:lvl4pPr>
      <a:lvl5pPr marL="2057400" indent="-228600" algn="l" rtl="0" fontAlgn="base">
        <a:spcBef>
          <a:spcPct val="20000"/>
        </a:spcBef>
        <a:spcAft>
          <a:spcPct val="0"/>
        </a:spcAft>
        <a:buFont typeface="Times New Roman" pitchFamily="18" charset="0"/>
        <a:buChar char="–"/>
        <a:defRPr sz="2000">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universetoday.com/22459/podcast-ti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imgres?imgurl=http://edublogs.misd.net/theskinny/files/2011/01/arrow.png&amp;imgrefurl=http://edublogs.misd.net/theskinny/2011/01/04/arrows/&amp;usg=__OEP3yOf8MdrgbHfHUGyH1H4o5BY=&amp;h=456&amp;w=600&amp;sz=31&amp;hl=en&amp;start=3&amp;zoom=1&amp;tbnid=1y6v3vo-aurpJM:&amp;tbnh=103&amp;tbnw=135&amp;ei=8B0DT768L8jf0QH7wty5Dw&amp;prev=/search?q=Arrows&amp;um=1&amp;hl=en&amp;sa=N&amp;gbv=2&amp;tbm=isch&amp;um=1&amp;itbs=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imgres?imgurl=http://edublogs.misd.net/theskinny/files/2011/01/arrow.png&amp;imgrefurl=http://edublogs.misd.net/theskinny/2011/01/04/arrows/&amp;usg=__OEP3yOf8MdrgbHfHUGyH1H4o5BY=&amp;h=456&amp;w=600&amp;sz=31&amp;hl=en&amp;start=3&amp;zoom=1&amp;tbnid=1y6v3vo-aurpJM:&amp;tbnh=103&amp;tbnw=135&amp;ei=8B0DT768L8jf0QH7wty5Dw&amp;prev=/search?q=Arrows&amp;um=1&amp;hl=en&amp;sa=N&amp;gbv=2&amp;tbm=isch&amp;um=1&amp;itbs=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imgres?imgurl=http://edublogs.misd.net/theskinny/files/2011/01/arrow.png&amp;imgrefurl=http://edublogs.misd.net/theskinny/2011/01/04/arrows/&amp;usg=__OEP3yOf8MdrgbHfHUGyH1H4o5BY=&amp;h=456&amp;w=600&amp;sz=31&amp;hl=en&amp;start=3&amp;zoom=1&amp;tbnid=1y6v3vo-aurpJM:&amp;tbnh=103&amp;tbnw=135&amp;ei=8B0DT768L8jf0QH7wty5Dw&amp;prev=/search?q=Arrows&amp;um=1&amp;hl=en&amp;sa=N&amp;gbv=2&amp;tbm=isch&amp;um=1&amp;itbs=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hyperphysics.phy-astr.gsu.edu/hbase/grav.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hyperphysics.phy-astr.gsu.edu/hbase/dens.html" TargetMode="External"/><Relationship Id="rId5" Type="http://schemas.openxmlformats.org/officeDocument/2006/relationships/hyperlink" Target="http://hyperphysics.phy-astr.gsu.edu/hbase/force.html" TargetMode="External"/><Relationship Id="rId4" Type="http://schemas.openxmlformats.org/officeDocument/2006/relationships/hyperlink" Target="http://hyperphysics.phy-astr.gsu.edu/hbase/orbv.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google.com/imgres?imgurl=http://www.bath.ac.uk/internal/bio-sci/Images/image18.gif&amp;imgrefurl=http://www.bath.ac.uk/internal/bio-sci/bbsafe/lab3_3.htm&amp;usg=__2afpITFoJLVUxOCSaVpnAAl87nM=&amp;h=391&amp;w=448&amp;sz=5&amp;hl=en&amp;start=4&amp;zoom=1&amp;tbnid=S1KllvsyRtNSJM:&amp;tbnh=111&amp;tbnw=127&amp;ei=cpsIT9HtOoTb0QGR48nUBQ&amp;prev=/search?q=Symbol+for+Radiation&amp;hl=en&amp;sa=G&amp;gbv=2&amp;tbm=isch&amp;itbs=1"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oogle.com/imgres?imgurl=http://edublogs.misd.net/theskinny/files/2011/01/arrow.png&amp;imgrefurl=http://edublogs.misd.net/theskinny/2011/01/04/arrows/&amp;usg=__OEP3yOf8MdrgbHfHUGyH1H4o5BY=&amp;h=456&amp;w=600&amp;sz=31&amp;hl=en&amp;start=3&amp;zoom=1&amp;tbnid=1y6v3vo-aurpJM:&amp;tbnh=103&amp;tbnw=135&amp;ei=8B0DT768L8jf0QH7wty5Dw&amp;prev=/search?q=Arrows&amp;um=1&amp;hl=en&amp;sa=N&amp;gbv=2&amp;tbm=isch&amp;um=1&amp;itbs=1"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renewablepowernews.com/wp-content/uploads/fusion-chemicals.jpg"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s_Solar_Dynamics_Observatory_-_20100819.jpg/290px-The_Sun_by_the_Atmospheric_Imaging_Assembly_of_NASA"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imgres?imgurl=http://imgsrc.hubblesite.org/hu/db/images/hs-1995-32-c-web.jpg&amp;imgrefurl=http://hubblesite.org/gallery/album/pr1995032c&amp;usg=__xAB80YmRvTF2dDfzevMxfGAfbAE=&amp;h=400&amp;w=357&amp;sz=19&amp;hl=en&amp;start=5&amp;zoom=1&amp;tbnid=oCRJcFU0EWysDM:&amp;tbnh=124&amp;tbnw=111&amp;ei=ghoDT6TxHuPZ0QHWmtCjAg&amp;prev=/search?q=sun+and+stars&amp;hl=en&amp;sa=G&amp;gbv=2&amp;tbm=isch&amp;itbs=1"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Science Chapter 7 </a:t>
            </a:r>
          </a:p>
        </p:txBody>
      </p:sp>
      <p:sp>
        <p:nvSpPr>
          <p:cNvPr id="2051" name="Rectangle 3"/>
          <p:cNvSpPr>
            <a:spLocks noGrp="1" noChangeArrowheads="1"/>
          </p:cNvSpPr>
          <p:nvPr>
            <p:ph type="subTitle" idx="1"/>
          </p:nvPr>
        </p:nvSpPr>
        <p:spPr/>
        <p:txBody>
          <a:bodyPr/>
          <a:lstStyle/>
          <a:p>
            <a:r>
              <a:rPr lang="en-US"/>
              <a:t>Changes in Matter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Star Facts (read only)</a:t>
            </a:r>
          </a:p>
        </p:txBody>
      </p:sp>
      <p:sp>
        <p:nvSpPr>
          <p:cNvPr id="16387" name="Rectangle 3"/>
          <p:cNvSpPr>
            <a:spLocks noGrp="1" noChangeArrowheads="1"/>
          </p:cNvSpPr>
          <p:nvPr>
            <p:ph type="body" idx="1"/>
          </p:nvPr>
        </p:nvSpPr>
        <p:spPr/>
        <p:txBody>
          <a:bodyPr/>
          <a:lstStyle/>
          <a:p>
            <a:pPr>
              <a:lnSpc>
                <a:spcPct val="80000"/>
              </a:lnSpc>
            </a:pPr>
            <a:r>
              <a:rPr lang="en-US" sz="2000"/>
              <a:t>All stars begin from clouds of cold molecular hydrogen that gravitationally collapse. As they cloud collapses, it fragments into many pieces that will go on to form individual stars. The material collects into a ball that continues to collapse under its own gravity until it can ignite nuclear fusion at its core. This initial gas was formed during the Big Bang, and is always about 74% hydrogen and 25% helium. Over </a:t>
            </a:r>
            <a:r>
              <a:rPr lang="en-US" sz="2000">
                <a:hlinkClick r:id="rId3"/>
              </a:rPr>
              <a:t>time</a:t>
            </a:r>
            <a:r>
              <a:rPr lang="en-US" sz="2000"/>
              <a:t>, stars convert some of their hydrogen into helium. That’s why our Sun’s ratio is more like 70% hydrogen and 29% helium. But all stars start out with 3/4 hydrogen and 1/4 helium, with other trace elements.</a:t>
            </a:r>
            <a:endParaRPr lang="en-US" sz="2000"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There are 2 types of chemical reactions:</a:t>
            </a:r>
          </a:p>
        </p:txBody>
      </p:sp>
      <p:sp>
        <p:nvSpPr>
          <p:cNvPr id="17411" name="Rectangle 3"/>
          <p:cNvSpPr>
            <a:spLocks noGrp="1" noChangeArrowheads="1"/>
          </p:cNvSpPr>
          <p:nvPr>
            <p:ph type="body" idx="1"/>
          </p:nvPr>
        </p:nvSpPr>
        <p:spPr/>
        <p:txBody>
          <a:bodyPr/>
          <a:lstStyle/>
          <a:p>
            <a:r>
              <a:rPr lang="en-US" u="sng">
                <a:solidFill>
                  <a:schemeClr val="hlink"/>
                </a:solidFill>
              </a:rPr>
              <a:t>Composition or synthesis</a:t>
            </a:r>
            <a:r>
              <a:rPr lang="en-US"/>
              <a:t> – (coming together) </a:t>
            </a:r>
          </a:p>
          <a:p>
            <a:r>
              <a:rPr lang="en-US"/>
              <a:t>2 Elements combine to form a </a:t>
            </a:r>
            <a:r>
              <a:rPr lang="en-US">
                <a:solidFill>
                  <a:schemeClr val="folHlink"/>
                </a:solidFill>
              </a:rPr>
              <a:t>compound   </a:t>
            </a:r>
          </a:p>
          <a:p>
            <a:r>
              <a:rPr lang="en-US">
                <a:solidFill>
                  <a:schemeClr val="tx2"/>
                </a:solidFill>
              </a:rPr>
              <a:t>Ex:  H</a:t>
            </a:r>
            <a:r>
              <a:rPr lang="en-US" baseline="-25000">
                <a:solidFill>
                  <a:schemeClr val="tx2"/>
                </a:solidFill>
              </a:rPr>
              <a:t>2 +</a:t>
            </a:r>
            <a:r>
              <a:rPr lang="en-US">
                <a:solidFill>
                  <a:schemeClr val="tx2"/>
                </a:solidFill>
              </a:rPr>
              <a:t> O </a:t>
            </a:r>
            <a:r>
              <a:rPr lang="en-US" baseline="-25000">
                <a:solidFill>
                  <a:schemeClr val="tx2"/>
                </a:solidFill>
              </a:rPr>
              <a:t>                   </a:t>
            </a:r>
            <a:r>
              <a:rPr lang="en-US">
                <a:solidFill>
                  <a:schemeClr val="tx2"/>
                </a:solidFill>
              </a:rPr>
              <a:t>H</a:t>
            </a:r>
            <a:r>
              <a:rPr lang="en-US" baseline="-25000">
                <a:solidFill>
                  <a:schemeClr val="tx2"/>
                </a:solidFill>
              </a:rPr>
              <a:t>2</a:t>
            </a:r>
            <a:r>
              <a:rPr lang="en-US">
                <a:solidFill>
                  <a:schemeClr val="tx2"/>
                </a:solidFill>
              </a:rPr>
              <a:t>O</a:t>
            </a:r>
          </a:p>
          <a:p>
            <a:r>
              <a:rPr lang="en-US">
                <a:solidFill>
                  <a:schemeClr val="tx2"/>
                </a:solidFill>
              </a:rPr>
              <a:t>The arrow means forms</a:t>
            </a:r>
            <a:r>
              <a:rPr lang="en-US">
                <a:solidFill>
                  <a:schemeClr val="folHlink"/>
                </a:solidFill>
              </a:rPr>
              <a:t> </a:t>
            </a:r>
          </a:p>
          <a:p>
            <a:endParaRPr lang="en-US">
              <a:solidFill>
                <a:schemeClr val="folHlink"/>
              </a:solidFill>
            </a:endParaRPr>
          </a:p>
        </p:txBody>
      </p:sp>
      <p:pic>
        <p:nvPicPr>
          <p:cNvPr id="17413" name="Picture 5" descr="ANd9GcSKrO3La-NprIFsG8L2Ic0LPnO524k9H9OXUHoTU2SgfVguOhvYiC51DCw1">
            <a:hlinkClick r:id="rId3"/>
          </p:cNvPr>
          <p:cNvPicPr>
            <a:picLocks noChangeAspect="1" noChangeArrowheads="1"/>
          </p:cNvPicPr>
          <p:nvPr/>
        </p:nvPicPr>
        <p:blipFill>
          <a:blip r:embed="rId4" cstate="print"/>
          <a:srcRect/>
          <a:stretch>
            <a:fillRect/>
          </a:stretch>
        </p:blipFill>
        <p:spPr bwMode="auto">
          <a:xfrm>
            <a:off x="3657600" y="4267200"/>
            <a:ext cx="1285875" cy="457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There are 2 types of chemical reactions:</a:t>
            </a:r>
          </a:p>
        </p:txBody>
      </p:sp>
      <p:sp>
        <p:nvSpPr>
          <p:cNvPr id="18435" name="Rectangle 3"/>
          <p:cNvSpPr>
            <a:spLocks noGrp="1" noChangeArrowheads="1"/>
          </p:cNvSpPr>
          <p:nvPr>
            <p:ph type="body" idx="1"/>
          </p:nvPr>
        </p:nvSpPr>
        <p:spPr/>
        <p:txBody>
          <a:bodyPr/>
          <a:lstStyle/>
          <a:p>
            <a:r>
              <a:rPr lang="en-US"/>
              <a:t>Decomposition – (breaking apart)  </a:t>
            </a:r>
          </a:p>
          <a:p>
            <a:r>
              <a:rPr lang="en-US"/>
              <a:t>Compound breaks down into </a:t>
            </a:r>
            <a:r>
              <a:rPr lang="en-US">
                <a:solidFill>
                  <a:schemeClr val="folHlink"/>
                </a:solidFill>
              </a:rPr>
              <a:t>elements</a:t>
            </a:r>
            <a:r>
              <a:rPr lang="en-US"/>
              <a:t>. </a:t>
            </a:r>
          </a:p>
          <a:p>
            <a:r>
              <a:rPr lang="en-US"/>
              <a:t>Ex:  H</a:t>
            </a:r>
            <a:r>
              <a:rPr lang="en-US" baseline="-25000"/>
              <a:t>2</a:t>
            </a:r>
            <a:r>
              <a:rPr lang="en-US"/>
              <a:t>0              H</a:t>
            </a:r>
            <a:r>
              <a:rPr lang="en-US" baseline="-25000"/>
              <a:t> </a:t>
            </a:r>
            <a:r>
              <a:rPr lang="en-US"/>
              <a:t>+ H + O</a:t>
            </a:r>
          </a:p>
        </p:txBody>
      </p:sp>
      <p:pic>
        <p:nvPicPr>
          <p:cNvPr id="18436" name="Picture 4" descr="ANd9GcSKrO3La-NprIFsG8L2Ic0LPnO524k9H9OXUHoTU2SgfVguOhvYiC51DCw1">
            <a:hlinkClick r:id="rId3"/>
          </p:cNvPr>
          <p:cNvPicPr>
            <a:picLocks noChangeAspect="1" noChangeArrowheads="1"/>
          </p:cNvPicPr>
          <p:nvPr/>
        </p:nvPicPr>
        <p:blipFill>
          <a:blip r:embed="rId4" cstate="print"/>
          <a:srcRect/>
          <a:stretch>
            <a:fillRect/>
          </a:stretch>
        </p:blipFill>
        <p:spPr bwMode="auto">
          <a:xfrm>
            <a:off x="3200400" y="4267200"/>
            <a:ext cx="1285875" cy="457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Law of Conservation of Mass or Matter </a:t>
            </a:r>
          </a:p>
        </p:txBody>
      </p:sp>
      <p:sp>
        <p:nvSpPr>
          <p:cNvPr id="19459" name="Rectangle 3"/>
          <p:cNvSpPr>
            <a:spLocks noGrp="1" noChangeArrowheads="1"/>
          </p:cNvSpPr>
          <p:nvPr>
            <p:ph type="body" idx="1"/>
          </p:nvPr>
        </p:nvSpPr>
        <p:spPr/>
        <p:txBody>
          <a:bodyPr/>
          <a:lstStyle/>
          <a:p>
            <a:r>
              <a:rPr lang="en-US" sz="2400"/>
              <a:t>Matter is neither created or destroyed through any chemical reaction. </a:t>
            </a:r>
          </a:p>
          <a:p>
            <a:r>
              <a:rPr lang="en-US" sz="2400"/>
              <a:t>Ex:  H + H + O                 H</a:t>
            </a:r>
            <a:r>
              <a:rPr lang="en-US" sz="2400" baseline="-25000"/>
              <a:t>2</a:t>
            </a:r>
            <a:r>
              <a:rPr lang="en-US" sz="2400"/>
              <a:t>0</a:t>
            </a:r>
          </a:p>
          <a:p>
            <a:r>
              <a:rPr lang="en-US" sz="2400"/>
              <a:t>There are 3 atoms on one side of the equation and 3 atoms on the other (count them)</a:t>
            </a:r>
          </a:p>
          <a:p>
            <a:r>
              <a:rPr lang="en-US" sz="2400"/>
              <a:t>Ex: H</a:t>
            </a:r>
            <a:r>
              <a:rPr lang="en-US" sz="2400" baseline="-25000"/>
              <a:t>2</a:t>
            </a:r>
            <a:r>
              <a:rPr lang="en-US" sz="2400"/>
              <a:t>0                 H + H + O </a:t>
            </a:r>
          </a:p>
          <a:p>
            <a:r>
              <a:rPr lang="en-US" sz="2400"/>
              <a:t>There are still 3 atoms on one side of the equation and 3 atoms on the other (count them)</a:t>
            </a:r>
          </a:p>
        </p:txBody>
      </p:sp>
      <p:pic>
        <p:nvPicPr>
          <p:cNvPr id="19460" name="Picture 4" descr="ANd9GcSKrO3La-NprIFsG8L2Ic0LPnO524k9H9OXUHoTU2SgfVguOhvYiC51DCw1">
            <a:hlinkClick r:id="rId3"/>
          </p:cNvPr>
          <p:cNvPicPr>
            <a:picLocks noChangeAspect="1" noChangeArrowheads="1"/>
          </p:cNvPicPr>
          <p:nvPr/>
        </p:nvPicPr>
        <p:blipFill>
          <a:blip r:embed="rId4" cstate="print"/>
          <a:srcRect/>
          <a:stretch>
            <a:fillRect/>
          </a:stretch>
        </p:blipFill>
        <p:spPr bwMode="auto">
          <a:xfrm>
            <a:off x="3657600" y="2819400"/>
            <a:ext cx="1285875" cy="457200"/>
          </a:xfrm>
          <a:prstGeom prst="rect">
            <a:avLst/>
          </a:prstGeom>
          <a:noFill/>
        </p:spPr>
      </p:pic>
      <p:pic>
        <p:nvPicPr>
          <p:cNvPr id="19461" name="Picture 5" descr="ANd9GcSKrO3La-NprIFsG8L2Ic0LPnO524k9H9OXUHoTU2SgfVguOhvYiC51DCw1">
            <a:hlinkClick r:id="rId3"/>
          </p:cNvPr>
          <p:cNvPicPr>
            <a:picLocks noChangeAspect="1" noChangeArrowheads="1"/>
          </p:cNvPicPr>
          <p:nvPr/>
        </p:nvPicPr>
        <p:blipFill>
          <a:blip r:embed="rId4" cstate="print"/>
          <a:srcRect/>
          <a:stretch>
            <a:fillRect/>
          </a:stretch>
        </p:blipFill>
        <p:spPr bwMode="auto">
          <a:xfrm>
            <a:off x="2667000" y="4343400"/>
            <a:ext cx="1285875" cy="457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Mass 		</a:t>
            </a:r>
          </a:p>
        </p:txBody>
      </p:sp>
      <p:sp>
        <p:nvSpPr>
          <p:cNvPr id="20483" name="Rectangle 3"/>
          <p:cNvSpPr>
            <a:spLocks noGrp="1" noChangeArrowheads="1"/>
          </p:cNvSpPr>
          <p:nvPr>
            <p:ph type="body" idx="1"/>
          </p:nvPr>
        </p:nvSpPr>
        <p:spPr/>
        <p:txBody>
          <a:bodyPr/>
          <a:lstStyle/>
          <a:p>
            <a:r>
              <a:rPr lang="en-US"/>
              <a:t>A measure of the amount of matter in a substance or object. </a:t>
            </a:r>
          </a:p>
          <a:p>
            <a:endParaRPr lang="en-US"/>
          </a:p>
          <a:p>
            <a:endParaRPr lang="en-US"/>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Some Factoids on Mass </a:t>
            </a:r>
            <a:br>
              <a:rPr lang="en-US"/>
            </a:br>
            <a:r>
              <a:rPr lang="en-US"/>
              <a:t>(Read only) </a:t>
            </a:r>
          </a:p>
        </p:txBody>
      </p:sp>
      <p:sp>
        <p:nvSpPr>
          <p:cNvPr id="21507" name="Rectangle 3"/>
          <p:cNvSpPr>
            <a:spLocks noGrp="1" noChangeArrowheads="1"/>
          </p:cNvSpPr>
          <p:nvPr>
            <p:ph type="body" idx="1"/>
          </p:nvPr>
        </p:nvSpPr>
        <p:spPr/>
        <p:txBody>
          <a:bodyPr/>
          <a:lstStyle/>
          <a:p>
            <a:pPr>
              <a:lnSpc>
                <a:spcPct val="80000"/>
              </a:lnSpc>
            </a:pPr>
            <a:r>
              <a:rPr lang="en-US" sz="2000" b="1"/>
              <a:t>Mass and Weight</a:t>
            </a:r>
          </a:p>
          <a:p>
            <a:pPr>
              <a:lnSpc>
                <a:spcPct val="80000"/>
              </a:lnSpc>
            </a:pPr>
            <a:r>
              <a:rPr lang="en-US" sz="2000"/>
              <a:t>The mass of an object is a fundamental property of the object; a numerical measure of its inertia; a fundamental measure of the amount of matter in the object. Definitions of mass often seem circular because it is such a fundamental quantity that it is hard to define in terms of something else. </a:t>
            </a:r>
          </a:p>
          <a:p>
            <a:pPr>
              <a:lnSpc>
                <a:spcPct val="80000"/>
              </a:lnSpc>
            </a:pPr>
            <a:r>
              <a:rPr lang="en-US" sz="2000"/>
              <a:t>The weight of an object is the force of </a:t>
            </a:r>
            <a:r>
              <a:rPr lang="en-US" sz="2000">
                <a:hlinkClick r:id="rId3"/>
              </a:rPr>
              <a:t>gravity</a:t>
            </a:r>
            <a:r>
              <a:rPr lang="en-US" sz="2000"/>
              <a:t> on the object and may be defined as the mass times the </a:t>
            </a:r>
            <a:r>
              <a:rPr lang="en-US" sz="2000">
                <a:hlinkClick r:id="rId4"/>
              </a:rPr>
              <a:t>acceleration of gravity</a:t>
            </a:r>
            <a:r>
              <a:rPr lang="en-US" sz="2000"/>
              <a:t>, w = mg. Since the weight is a </a:t>
            </a:r>
            <a:r>
              <a:rPr lang="en-US" sz="2000">
                <a:hlinkClick r:id="rId5"/>
              </a:rPr>
              <a:t>force</a:t>
            </a:r>
            <a:r>
              <a:rPr lang="en-US" sz="2000"/>
              <a:t>, its SI unit is the newton. </a:t>
            </a:r>
            <a:r>
              <a:rPr lang="en-US" sz="2000">
                <a:hlinkClick r:id="rId6"/>
              </a:rPr>
              <a:t>Density</a:t>
            </a:r>
            <a:r>
              <a:rPr lang="en-US" sz="2000"/>
              <a:t> is mass/volume. </a:t>
            </a:r>
          </a:p>
          <a:p>
            <a:pPr>
              <a:lnSpc>
                <a:spcPct val="80000"/>
              </a:lnSpc>
              <a:buFontTx/>
              <a:buNone/>
            </a:pPr>
            <a:r>
              <a:rPr lang="en-US" sz="2000"/>
              <a:t> </a:t>
            </a:r>
          </a:p>
          <a:p>
            <a:pPr>
              <a:lnSpc>
                <a:spcPct val="80000"/>
              </a:lnSpc>
            </a:pPr>
            <a:endParaRPr lang="en-US" sz="2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Oxidation</a:t>
            </a:r>
          </a:p>
        </p:txBody>
      </p:sp>
      <p:sp>
        <p:nvSpPr>
          <p:cNvPr id="23555" name="Rectangle 3"/>
          <p:cNvSpPr>
            <a:spLocks noGrp="1" noChangeArrowheads="1"/>
          </p:cNvSpPr>
          <p:nvPr>
            <p:ph type="body" idx="1"/>
          </p:nvPr>
        </p:nvSpPr>
        <p:spPr/>
        <p:txBody>
          <a:bodyPr/>
          <a:lstStyle/>
          <a:p>
            <a:r>
              <a:rPr lang="en-US"/>
              <a:t>A chemical change in which oxygen reacts with a substance. </a:t>
            </a:r>
          </a:p>
          <a:p>
            <a:r>
              <a:rPr lang="en-US"/>
              <a:t>There are two kinds of oxidation.  </a:t>
            </a:r>
          </a:p>
          <a:p>
            <a:r>
              <a:rPr lang="en-US"/>
              <a:t>These are </a:t>
            </a:r>
            <a:r>
              <a:rPr lang="en-US">
                <a:solidFill>
                  <a:schemeClr val="folHlink"/>
                </a:solidFill>
              </a:rPr>
              <a:t>rapid and slow.</a:t>
            </a:r>
            <a:r>
              <a:rPr lang="en-US"/>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Corrosion (slow oxidation) - </a:t>
            </a:r>
          </a:p>
        </p:txBody>
      </p:sp>
      <p:sp>
        <p:nvSpPr>
          <p:cNvPr id="24579" name="Rectangle 3"/>
          <p:cNvSpPr>
            <a:spLocks noGrp="1" noChangeArrowheads="1"/>
          </p:cNvSpPr>
          <p:nvPr>
            <p:ph type="body" idx="1"/>
          </p:nvPr>
        </p:nvSpPr>
        <p:spPr/>
        <p:txBody>
          <a:bodyPr/>
          <a:lstStyle/>
          <a:p>
            <a:pPr>
              <a:lnSpc>
                <a:spcPct val="80000"/>
              </a:lnSpc>
            </a:pPr>
            <a:r>
              <a:rPr lang="en-US" sz="2400"/>
              <a:t>A chemical reaction in which metal reacts with oxygen. </a:t>
            </a:r>
          </a:p>
          <a:p>
            <a:pPr>
              <a:lnSpc>
                <a:spcPct val="80000"/>
              </a:lnSpc>
            </a:pPr>
            <a:r>
              <a:rPr lang="en-US" sz="2400"/>
              <a:t>EX:  Rusting – The rust formed is a new substance when the metal reacts with oxygen and water. </a:t>
            </a:r>
          </a:p>
          <a:p>
            <a:pPr>
              <a:lnSpc>
                <a:spcPct val="80000"/>
              </a:lnSpc>
            </a:pPr>
            <a:r>
              <a:rPr lang="en-US" sz="2400"/>
              <a:t>Bikes left out in the rain and snow will rust over time where the metal is exposed. The oxygen reacts with the metal. </a:t>
            </a:r>
          </a:p>
          <a:p>
            <a:pPr>
              <a:lnSpc>
                <a:spcPct val="80000"/>
              </a:lnSpc>
            </a:pPr>
            <a:r>
              <a:rPr lang="en-US" sz="2400"/>
              <a:t>At the seashore, metal objects will rust faster because of the amount of salt present in the atmosphere.  Salt speeds up the process of oxidation.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Another form of slow oxidation</a:t>
            </a:r>
          </a:p>
        </p:txBody>
      </p:sp>
      <p:sp>
        <p:nvSpPr>
          <p:cNvPr id="26627" name="Rectangle 3"/>
          <p:cNvSpPr>
            <a:spLocks noGrp="1" noChangeArrowheads="1"/>
          </p:cNvSpPr>
          <p:nvPr>
            <p:ph type="body" idx="1"/>
          </p:nvPr>
        </p:nvSpPr>
        <p:spPr/>
        <p:txBody>
          <a:bodyPr/>
          <a:lstStyle/>
          <a:p>
            <a:r>
              <a:rPr lang="en-US" sz="2800"/>
              <a:t>Rotting fruit is an example of slow oxidation. </a:t>
            </a:r>
          </a:p>
          <a:p>
            <a:r>
              <a:rPr lang="en-US" sz="2800"/>
              <a:t>The substances in the fruit combine with oxygen over time and begins the rotting process. </a:t>
            </a:r>
          </a:p>
          <a:p>
            <a:r>
              <a:rPr lang="en-US" sz="2800"/>
              <a:t>EX:  Apples or Bananas exposed to oxygen over time start to turn brown and will continue to oxidize or break down (rotting).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Rapid Oxidation</a:t>
            </a:r>
          </a:p>
        </p:txBody>
      </p:sp>
      <p:sp>
        <p:nvSpPr>
          <p:cNvPr id="25603" name="Rectangle 3"/>
          <p:cNvSpPr>
            <a:spLocks noGrp="1" noChangeArrowheads="1"/>
          </p:cNvSpPr>
          <p:nvPr>
            <p:ph type="body" idx="1"/>
          </p:nvPr>
        </p:nvSpPr>
        <p:spPr/>
        <p:txBody>
          <a:bodyPr/>
          <a:lstStyle/>
          <a:p>
            <a:r>
              <a:rPr lang="en-US" sz="2800"/>
              <a:t>Form of oxidation that occurs quickly.  </a:t>
            </a:r>
          </a:p>
          <a:p>
            <a:r>
              <a:rPr lang="en-US" sz="2800"/>
              <a:t>Ex:  Burning, fireworks, etc. </a:t>
            </a:r>
          </a:p>
          <a:p>
            <a:r>
              <a:rPr lang="en-US" sz="2800"/>
              <a:t>Rapid oxidation can be dangerous. </a:t>
            </a:r>
          </a:p>
          <a:p>
            <a:r>
              <a:rPr lang="en-US" sz="2800"/>
              <a:t>Ex:  Explosions </a:t>
            </a:r>
          </a:p>
          <a:p>
            <a:r>
              <a:rPr lang="en-US" sz="2800"/>
              <a:t>Explosions occur because of flammable substances coming into contact with heat and oxygen.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Chapter 7 - Matter</a:t>
            </a:r>
          </a:p>
        </p:txBody>
      </p:sp>
      <p:sp>
        <p:nvSpPr>
          <p:cNvPr id="6147" name="Rectangle 3"/>
          <p:cNvSpPr>
            <a:spLocks noGrp="1" noChangeArrowheads="1"/>
          </p:cNvSpPr>
          <p:nvPr>
            <p:ph type="body" idx="1"/>
          </p:nvPr>
        </p:nvSpPr>
        <p:spPr/>
        <p:txBody>
          <a:bodyPr/>
          <a:lstStyle/>
          <a:p>
            <a:r>
              <a:rPr lang="en-US"/>
              <a:t>Phases of Matter </a:t>
            </a:r>
          </a:p>
          <a:p>
            <a:endParaRPr lang="en-US"/>
          </a:p>
          <a:p>
            <a:r>
              <a:rPr lang="en-US"/>
              <a:t>A.  </a:t>
            </a:r>
            <a:r>
              <a:rPr lang="en-US" u="sng"/>
              <a:t>Solid</a:t>
            </a:r>
            <a:r>
              <a:rPr lang="en-US"/>
              <a:t> – matter with definite shape and volume. </a:t>
            </a:r>
          </a:p>
          <a:p>
            <a:r>
              <a:rPr lang="en-US"/>
              <a:t>Molecules are tightly compacted – very little kinetic energy.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Dangers of rapid oxidation</a:t>
            </a:r>
          </a:p>
        </p:txBody>
      </p:sp>
      <p:sp>
        <p:nvSpPr>
          <p:cNvPr id="22531" name="Rectangle 3"/>
          <p:cNvSpPr>
            <a:spLocks noGrp="1" noChangeArrowheads="1"/>
          </p:cNvSpPr>
          <p:nvPr>
            <p:ph type="body" idx="1"/>
          </p:nvPr>
        </p:nvSpPr>
        <p:spPr/>
        <p:txBody>
          <a:bodyPr/>
          <a:lstStyle/>
          <a:p>
            <a:r>
              <a:rPr lang="en-US"/>
              <a:t>At the gas pumps never smoke. </a:t>
            </a:r>
          </a:p>
          <a:p>
            <a:r>
              <a:rPr lang="en-US"/>
              <a:t>Heat could cause the gasoline vapors to ignite when oxygen is present and cause a fire and an explosion. </a:t>
            </a:r>
          </a:p>
          <a:p>
            <a:r>
              <a:rPr lang="en-US"/>
              <a:t>This is an example of a dangerous rapid oxidation.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Synfuel </a:t>
            </a:r>
          </a:p>
        </p:txBody>
      </p:sp>
      <p:sp>
        <p:nvSpPr>
          <p:cNvPr id="27651" name="Rectangle 3"/>
          <p:cNvSpPr>
            <a:spLocks noGrp="1" noChangeArrowheads="1"/>
          </p:cNvSpPr>
          <p:nvPr>
            <p:ph type="body" idx="1"/>
          </p:nvPr>
        </p:nvSpPr>
        <p:spPr/>
        <p:txBody>
          <a:bodyPr/>
          <a:lstStyle/>
          <a:p>
            <a:pPr>
              <a:lnSpc>
                <a:spcPct val="80000"/>
              </a:lnSpc>
            </a:pPr>
            <a:r>
              <a:rPr lang="en-US" sz="2000"/>
              <a:t>Synthetic or manmade fuel put together by other substances. </a:t>
            </a:r>
          </a:p>
          <a:p>
            <a:pPr>
              <a:lnSpc>
                <a:spcPct val="80000"/>
              </a:lnSpc>
            </a:pPr>
            <a:r>
              <a:rPr lang="en-US" sz="2000"/>
              <a:t>EX:  Methane (CH4) or Gasahol.</a:t>
            </a:r>
          </a:p>
          <a:p>
            <a:pPr>
              <a:lnSpc>
                <a:spcPct val="80000"/>
              </a:lnSpc>
            </a:pPr>
            <a:endParaRPr lang="en-US" sz="2000"/>
          </a:p>
          <a:p>
            <a:pPr>
              <a:lnSpc>
                <a:spcPct val="80000"/>
              </a:lnSpc>
            </a:pPr>
            <a:r>
              <a:rPr lang="en-US" sz="2000">
                <a:solidFill>
                  <a:schemeClr val="hlink"/>
                </a:solidFill>
              </a:rPr>
              <a:t>Additional Information</a:t>
            </a:r>
          </a:p>
          <a:p>
            <a:pPr>
              <a:lnSpc>
                <a:spcPct val="80000"/>
              </a:lnSpc>
            </a:pPr>
            <a:r>
              <a:rPr lang="en-US" sz="2000"/>
              <a:t>Manmade fuels conserve resources. </a:t>
            </a:r>
          </a:p>
          <a:p>
            <a:pPr>
              <a:lnSpc>
                <a:spcPct val="80000"/>
              </a:lnSpc>
            </a:pPr>
            <a:r>
              <a:rPr lang="en-US" sz="2000"/>
              <a:t>Gasoline is a carbon compound and is not a renewable resource.</a:t>
            </a:r>
          </a:p>
          <a:p>
            <a:pPr>
              <a:lnSpc>
                <a:spcPct val="80000"/>
              </a:lnSpc>
            </a:pPr>
            <a:r>
              <a:rPr lang="en-US" sz="2000"/>
              <a:t>It is found on the surface of the earth in some areas like Texas and Alaska or in the Ocean as in the waters off of England or in the Gulf Coast.  </a:t>
            </a:r>
          </a:p>
          <a:p>
            <a:pPr>
              <a:lnSpc>
                <a:spcPct val="80000"/>
              </a:lnSpc>
            </a:pPr>
            <a:r>
              <a:rPr lang="en-US" sz="2000"/>
              <a:t>One day the planet will run out of gasoline. </a:t>
            </a:r>
          </a:p>
          <a:p>
            <a:pPr>
              <a:lnSpc>
                <a:spcPct val="80000"/>
              </a:lnSpc>
            </a:pPr>
            <a:r>
              <a:rPr lang="en-US" sz="2000"/>
              <a:t>Alternate fuels are becoming more and more important.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Lesson 3 – Changes in the Nucleus</a:t>
            </a:r>
          </a:p>
        </p:txBody>
      </p:sp>
      <p:sp>
        <p:nvSpPr>
          <p:cNvPr id="28675" name="Rectangle 3"/>
          <p:cNvSpPr>
            <a:spLocks noGrp="1" noChangeArrowheads="1"/>
          </p:cNvSpPr>
          <p:nvPr>
            <p:ph type="body" idx="1"/>
          </p:nvPr>
        </p:nvSpPr>
        <p:spPr/>
        <p:txBody>
          <a:bodyPr/>
          <a:lstStyle/>
          <a:p>
            <a:r>
              <a:rPr lang="en-US" b="1" u="sng">
                <a:solidFill>
                  <a:schemeClr val="folHlink"/>
                </a:solidFill>
              </a:rPr>
              <a:t>Nuclear Reaction</a:t>
            </a:r>
            <a:r>
              <a:rPr lang="en-US"/>
              <a:t> – </a:t>
            </a:r>
          </a:p>
          <a:p>
            <a:r>
              <a:rPr lang="en-US"/>
              <a:t>  A reaction where the nuclei or nucleus of an atom is changed releasing tremendous amounts of energy.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3" name="Picture 7" descr="fission-reaction"/>
          <p:cNvPicPr>
            <a:picLocks noChangeAspect="1" noChangeArrowheads="1"/>
          </p:cNvPicPr>
          <p:nvPr/>
        </p:nvPicPr>
        <p:blipFill>
          <a:blip r:embed="rId3" cstate="print"/>
          <a:srcRect/>
          <a:stretch>
            <a:fillRect/>
          </a:stretch>
        </p:blipFill>
        <p:spPr bwMode="auto">
          <a:xfrm>
            <a:off x="381000" y="990600"/>
            <a:ext cx="6943725" cy="541813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p:txBody>
          <a:bodyPr/>
          <a:lstStyle/>
          <a:p>
            <a:r>
              <a:rPr lang="en-US" b="1" u="sng">
                <a:solidFill>
                  <a:schemeClr val="folHlink"/>
                </a:solidFill>
              </a:rPr>
              <a:t>Radioactive Elements</a:t>
            </a:r>
            <a:r>
              <a:rPr lang="en-US"/>
              <a:t> – </a:t>
            </a:r>
          </a:p>
          <a:p>
            <a:r>
              <a:rPr lang="en-US"/>
              <a:t>   Elements whose nuclei naturally break down.  Very active. </a:t>
            </a:r>
          </a:p>
          <a:p>
            <a:r>
              <a:rPr lang="en-US"/>
              <a:t>EX:  Radium, Plutonium, Uranium</a:t>
            </a:r>
          </a:p>
          <a:p>
            <a:r>
              <a:rPr lang="en-US"/>
              <a:t>Atomic Number greater than 86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9" name="Picture 5" descr="Radon_Element_d2x"/>
          <p:cNvPicPr>
            <a:picLocks noChangeAspect="1" noChangeArrowheads="1"/>
          </p:cNvPicPr>
          <p:nvPr/>
        </p:nvPicPr>
        <p:blipFill>
          <a:blip r:embed="rId3" cstate="print"/>
          <a:srcRect/>
          <a:stretch>
            <a:fillRect/>
          </a:stretch>
        </p:blipFill>
        <p:spPr bwMode="auto">
          <a:xfrm>
            <a:off x="457200" y="304800"/>
            <a:ext cx="3557588" cy="2803525"/>
          </a:xfrm>
          <a:prstGeom prst="rect">
            <a:avLst/>
          </a:prstGeom>
          <a:noFill/>
        </p:spPr>
      </p:pic>
      <p:pic>
        <p:nvPicPr>
          <p:cNvPr id="31751" name="Picture 7" descr="radioactive-elements-thumb7190059"/>
          <p:cNvPicPr>
            <a:picLocks noChangeAspect="1" noChangeArrowheads="1"/>
          </p:cNvPicPr>
          <p:nvPr/>
        </p:nvPicPr>
        <p:blipFill>
          <a:blip r:embed="rId4" cstate="print"/>
          <a:srcRect/>
          <a:stretch>
            <a:fillRect/>
          </a:stretch>
        </p:blipFill>
        <p:spPr bwMode="auto">
          <a:xfrm>
            <a:off x="4572000" y="2819400"/>
            <a:ext cx="3810000" cy="31623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228600" y="381000"/>
            <a:ext cx="7772400" cy="2667000"/>
          </a:xfrm>
        </p:spPr>
        <p:txBody>
          <a:bodyPr/>
          <a:lstStyle/>
          <a:p>
            <a:r>
              <a:rPr lang="en-US" b="1" u="sng">
                <a:solidFill>
                  <a:schemeClr val="folHlink"/>
                </a:solidFill>
              </a:rPr>
              <a:t>Gamma Rays</a:t>
            </a:r>
            <a:r>
              <a:rPr lang="en-US"/>
              <a:t> – </a:t>
            </a:r>
          </a:p>
          <a:p>
            <a:r>
              <a:rPr lang="en-US"/>
              <a:t>  Form of energy that you cannot see or fee, but can pass through many materials. </a:t>
            </a:r>
          </a:p>
        </p:txBody>
      </p:sp>
      <p:pic>
        <p:nvPicPr>
          <p:cNvPr id="32773" name="Picture 5" descr="283511main_fermigrop_pulsarmodel_HI"/>
          <p:cNvPicPr>
            <a:picLocks noChangeAspect="1" noChangeArrowheads="1"/>
          </p:cNvPicPr>
          <p:nvPr/>
        </p:nvPicPr>
        <p:blipFill>
          <a:blip r:embed="rId3" cstate="print"/>
          <a:srcRect/>
          <a:stretch>
            <a:fillRect/>
          </a:stretch>
        </p:blipFill>
        <p:spPr bwMode="auto">
          <a:xfrm>
            <a:off x="3886200" y="3352800"/>
            <a:ext cx="4138613" cy="295433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381000" y="381000"/>
            <a:ext cx="7772400" cy="2133600"/>
          </a:xfrm>
        </p:spPr>
        <p:txBody>
          <a:bodyPr/>
          <a:lstStyle/>
          <a:p>
            <a:pPr>
              <a:lnSpc>
                <a:spcPct val="90000"/>
              </a:lnSpc>
            </a:pPr>
            <a:r>
              <a:rPr lang="en-US" b="1" u="sng">
                <a:solidFill>
                  <a:schemeClr val="folHlink"/>
                </a:solidFill>
              </a:rPr>
              <a:t>Radiation</a:t>
            </a:r>
            <a:r>
              <a:rPr lang="en-US"/>
              <a:t> – </a:t>
            </a:r>
          </a:p>
          <a:p>
            <a:pPr>
              <a:lnSpc>
                <a:spcPct val="90000"/>
              </a:lnSpc>
            </a:pPr>
            <a:r>
              <a:rPr lang="en-US"/>
              <a:t>  Harmful particles of gamma rays given off by radioactive elements. </a:t>
            </a:r>
          </a:p>
        </p:txBody>
      </p:sp>
      <p:pic>
        <p:nvPicPr>
          <p:cNvPr id="33797" name="Picture 5" descr="ANd9GcTdVKZ1zikHy5Zh3VUN2XOsXimwhs86Gk1KP7p-UTgYNVze_bIMMiWWOhs">
            <a:hlinkClick r:id="rId3"/>
          </p:cNvPr>
          <p:cNvPicPr>
            <a:picLocks noChangeAspect="1" noChangeArrowheads="1"/>
          </p:cNvPicPr>
          <p:nvPr/>
        </p:nvPicPr>
        <p:blipFill>
          <a:blip r:embed="rId4" cstate="print"/>
          <a:srcRect/>
          <a:stretch>
            <a:fillRect/>
          </a:stretch>
        </p:blipFill>
        <p:spPr bwMode="auto">
          <a:xfrm>
            <a:off x="3352800" y="3581400"/>
            <a:ext cx="2133600" cy="181927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228600" y="228600"/>
            <a:ext cx="7772400" cy="4114800"/>
          </a:xfrm>
        </p:spPr>
        <p:txBody>
          <a:bodyPr/>
          <a:lstStyle/>
          <a:p>
            <a:pPr>
              <a:lnSpc>
                <a:spcPct val="90000"/>
              </a:lnSpc>
            </a:pPr>
            <a:r>
              <a:rPr lang="en-US" b="1" u="sng">
                <a:solidFill>
                  <a:schemeClr val="folHlink"/>
                </a:solidFill>
              </a:rPr>
              <a:t>Nuclear Fission</a:t>
            </a:r>
            <a:r>
              <a:rPr lang="en-US"/>
              <a:t> – “Splitting Apart”  - </a:t>
            </a:r>
          </a:p>
          <a:p>
            <a:pPr>
              <a:lnSpc>
                <a:spcPct val="90000"/>
              </a:lnSpc>
            </a:pPr>
            <a:r>
              <a:rPr lang="en-US"/>
              <a:t>   Type of nuclear reaction in which large nuclei of uranium is split apart to generate large amounts of energy. </a:t>
            </a:r>
          </a:p>
          <a:p>
            <a:pPr>
              <a:lnSpc>
                <a:spcPct val="90000"/>
              </a:lnSpc>
            </a:pPr>
            <a:r>
              <a:rPr lang="en-US"/>
              <a:t>Uses radioactive elements as its fuel.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6" name="Picture 6" descr="bwr"/>
          <p:cNvPicPr>
            <a:picLocks noChangeAspect="1" noChangeArrowheads="1"/>
          </p:cNvPicPr>
          <p:nvPr/>
        </p:nvPicPr>
        <p:blipFill>
          <a:blip r:embed="rId3" cstate="print"/>
          <a:srcRect/>
          <a:stretch>
            <a:fillRect/>
          </a:stretch>
        </p:blipFill>
        <p:spPr bwMode="auto">
          <a:xfrm>
            <a:off x="838200" y="838200"/>
            <a:ext cx="6705600" cy="563721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Liquid </a:t>
            </a:r>
          </a:p>
        </p:txBody>
      </p:sp>
      <p:sp>
        <p:nvSpPr>
          <p:cNvPr id="7171" name="Rectangle 3"/>
          <p:cNvSpPr>
            <a:spLocks noGrp="1" noChangeArrowheads="1"/>
          </p:cNvSpPr>
          <p:nvPr>
            <p:ph type="body" idx="1"/>
          </p:nvPr>
        </p:nvSpPr>
        <p:spPr/>
        <p:txBody>
          <a:bodyPr/>
          <a:lstStyle/>
          <a:p>
            <a:r>
              <a:rPr lang="en-US"/>
              <a:t>Matter with no definite shape but definite volume. </a:t>
            </a:r>
          </a:p>
          <a:p>
            <a:r>
              <a:rPr lang="en-US"/>
              <a:t>Molecules are spread out. </a:t>
            </a:r>
          </a:p>
          <a:p>
            <a:r>
              <a:rPr lang="en-US"/>
              <a:t>More room for movement – more kinetic energy.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04800" y="762000"/>
            <a:ext cx="7772400" cy="2057400"/>
          </a:xfrm>
        </p:spPr>
        <p:txBody>
          <a:bodyPr/>
          <a:lstStyle/>
          <a:p>
            <a:pPr>
              <a:lnSpc>
                <a:spcPct val="80000"/>
              </a:lnSpc>
            </a:pPr>
            <a:r>
              <a:rPr lang="en-US" sz="2400" b="1" u="sng">
                <a:solidFill>
                  <a:schemeClr val="folHlink"/>
                </a:solidFill>
              </a:rPr>
              <a:t>Nuclear Reactor</a:t>
            </a:r>
            <a:r>
              <a:rPr lang="en-US" sz="2400"/>
              <a:t> – </a:t>
            </a:r>
          </a:p>
          <a:p>
            <a:pPr>
              <a:lnSpc>
                <a:spcPct val="80000"/>
              </a:lnSpc>
            </a:pPr>
            <a:r>
              <a:rPr lang="en-US" sz="2400"/>
              <a:t>  Device which controls a nuclear reaction. </a:t>
            </a:r>
          </a:p>
          <a:p>
            <a:pPr>
              <a:lnSpc>
                <a:spcPct val="80000"/>
              </a:lnSpc>
            </a:pPr>
            <a:endParaRPr lang="en-US" sz="2400"/>
          </a:p>
          <a:p>
            <a:pPr>
              <a:lnSpc>
                <a:spcPct val="80000"/>
              </a:lnSpc>
            </a:pPr>
            <a:endParaRPr lang="en-US" sz="2400"/>
          </a:p>
          <a:p>
            <a:pPr>
              <a:lnSpc>
                <a:spcPct val="80000"/>
              </a:lnSpc>
            </a:pPr>
            <a:r>
              <a:rPr lang="en-US" sz="2400" b="1" u="sng">
                <a:solidFill>
                  <a:schemeClr val="folHlink"/>
                </a:solidFill>
              </a:rPr>
              <a:t>Parts of a Nuclear Reactor</a:t>
            </a:r>
          </a:p>
          <a:p>
            <a:pPr>
              <a:lnSpc>
                <a:spcPct val="80000"/>
              </a:lnSpc>
            </a:pPr>
            <a:endParaRPr lang="en-US" sz="2400"/>
          </a:p>
          <a:p>
            <a:pPr>
              <a:lnSpc>
                <a:spcPct val="80000"/>
              </a:lnSpc>
            </a:pPr>
            <a:r>
              <a:rPr lang="en-US" sz="2400"/>
              <a:t>  </a:t>
            </a:r>
            <a:r>
              <a:rPr lang="en-US" sz="2400" b="1" u="sng">
                <a:solidFill>
                  <a:schemeClr val="folHlink"/>
                </a:solidFill>
              </a:rPr>
              <a:t>Core </a:t>
            </a:r>
            <a:r>
              <a:rPr lang="en-US" sz="2400"/>
              <a:t>– Controls the fuel (Uranium)</a:t>
            </a:r>
          </a:p>
          <a:p>
            <a:pPr>
              <a:lnSpc>
                <a:spcPct val="80000"/>
              </a:lnSpc>
            </a:pPr>
            <a:endParaRPr lang="en-US" sz="2400"/>
          </a:p>
          <a:p>
            <a:pPr>
              <a:lnSpc>
                <a:spcPct val="80000"/>
              </a:lnSpc>
            </a:pPr>
            <a:r>
              <a:rPr lang="en-US" sz="2400"/>
              <a:t>  </a:t>
            </a:r>
            <a:r>
              <a:rPr lang="en-US" sz="2400" b="1" u="sng">
                <a:solidFill>
                  <a:schemeClr val="folHlink"/>
                </a:solidFill>
              </a:rPr>
              <a:t>Control Rods</a:t>
            </a:r>
            <a:r>
              <a:rPr lang="en-US" sz="2400"/>
              <a:t> – Controls the speed of reaction. </a:t>
            </a:r>
          </a:p>
          <a:p>
            <a:pPr>
              <a:lnSpc>
                <a:spcPct val="80000"/>
              </a:lnSpc>
            </a:pPr>
            <a:endParaRPr lang="en-US" sz="2400"/>
          </a:p>
          <a:p>
            <a:pPr>
              <a:lnSpc>
                <a:spcPct val="80000"/>
              </a:lnSpc>
            </a:pPr>
            <a:r>
              <a:rPr lang="en-US" sz="2400"/>
              <a:t>   </a:t>
            </a:r>
            <a:r>
              <a:rPr lang="en-US" sz="2400" b="1" u="sng">
                <a:solidFill>
                  <a:schemeClr val="folHlink"/>
                </a:solidFill>
              </a:rPr>
              <a:t>Liquid</a:t>
            </a:r>
            <a:r>
              <a:rPr lang="en-US" sz="2400"/>
              <a:t> – Carries away heat (coolant – cools down reaction) </a:t>
            </a:r>
          </a:p>
          <a:p>
            <a:pPr>
              <a:lnSpc>
                <a:spcPct val="80000"/>
              </a:lnSpc>
            </a:pPr>
            <a:endParaRPr lang="en-US" sz="2400"/>
          </a:p>
          <a:p>
            <a:pPr>
              <a:lnSpc>
                <a:spcPct val="80000"/>
              </a:lnSpc>
            </a:pPr>
            <a:r>
              <a:rPr lang="en-US" sz="2400"/>
              <a:t>   </a:t>
            </a:r>
            <a:r>
              <a:rPr lang="en-US" sz="2400" b="1" u="sng">
                <a:solidFill>
                  <a:schemeClr val="folHlink"/>
                </a:solidFill>
              </a:rPr>
              <a:t>Shielding</a:t>
            </a:r>
            <a:r>
              <a:rPr lang="en-US" sz="2400"/>
              <a:t> – Stops radiation from getting out. </a:t>
            </a:r>
          </a:p>
          <a:p>
            <a:pPr>
              <a:lnSpc>
                <a:spcPct val="80000"/>
              </a:lnSpc>
            </a:pPr>
            <a:endParaRPr lang="en-US" sz="2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304800" y="304800"/>
            <a:ext cx="7772400" cy="2209800"/>
          </a:xfrm>
        </p:spPr>
        <p:txBody>
          <a:bodyPr/>
          <a:lstStyle/>
          <a:p>
            <a:r>
              <a:rPr lang="en-US" b="1" u="sng">
                <a:solidFill>
                  <a:schemeClr val="folHlink"/>
                </a:solidFill>
              </a:rPr>
              <a:t>Nuclear Power Plant</a:t>
            </a:r>
            <a:r>
              <a:rPr lang="en-US"/>
              <a:t> – </a:t>
            </a:r>
          </a:p>
          <a:p>
            <a:r>
              <a:rPr lang="en-US"/>
              <a:t>  Uses heat released in a nuclear reaction in the form of steam to create electricity. </a:t>
            </a:r>
          </a:p>
          <a:p>
            <a:endParaRPr lang="en-US"/>
          </a:p>
        </p:txBody>
      </p:sp>
      <p:pic>
        <p:nvPicPr>
          <p:cNvPr id="38916" name="Picture 4" descr="1319621891710"/>
          <p:cNvPicPr>
            <a:picLocks noChangeAspect="1" noChangeArrowheads="1"/>
          </p:cNvPicPr>
          <p:nvPr/>
        </p:nvPicPr>
        <p:blipFill>
          <a:blip r:embed="rId3" cstate="print"/>
          <a:srcRect/>
          <a:stretch>
            <a:fillRect/>
          </a:stretch>
        </p:blipFill>
        <p:spPr bwMode="auto">
          <a:xfrm>
            <a:off x="914400" y="2590800"/>
            <a:ext cx="7686675" cy="3324225"/>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Advantages of a Nuclear Power Plant </a:t>
            </a:r>
          </a:p>
        </p:txBody>
      </p:sp>
      <p:sp>
        <p:nvSpPr>
          <p:cNvPr id="37894" name="Rectangle 6"/>
          <p:cNvSpPr>
            <a:spLocks noGrp="1" noChangeArrowheads="1"/>
          </p:cNvSpPr>
          <p:nvPr>
            <p:ph type="body" idx="1"/>
          </p:nvPr>
        </p:nvSpPr>
        <p:spPr/>
        <p:txBody>
          <a:bodyPr/>
          <a:lstStyle/>
          <a:p>
            <a:r>
              <a:rPr lang="en-US"/>
              <a:t>Conserves fossil fuels (coal,oil)</a:t>
            </a:r>
          </a:p>
          <a:p>
            <a:r>
              <a:rPr lang="en-US"/>
              <a:t>Doesn’t create pollution</a:t>
            </a:r>
          </a:p>
          <a:p>
            <a:r>
              <a:rPr lang="en-US"/>
              <a:t>After built, does not cost a lot to run in comparison </a:t>
            </a:r>
          </a:p>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Disadvantages of Nuclear Power Plant </a:t>
            </a:r>
          </a:p>
        </p:txBody>
      </p:sp>
      <p:sp>
        <p:nvSpPr>
          <p:cNvPr id="39939" name="Rectangle 3"/>
          <p:cNvSpPr>
            <a:spLocks noGrp="1" noChangeArrowheads="1"/>
          </p:cNvSpPr>
          <p:nvPr>
            <p:ph type="body" idx="1"/>
          </p:nvPr>
        </p:nvSpPr>
        <p:spPr/>
        <p:txBody>
          <a:bodyPr/>
          <a:lstStyle/>
          <a:p>
            <a:r>
              <a:rPr lang="en-US"/>
              <a:t>Give off radiation because uses radioactive elements. </a:t>
            </a:r>
          </a:p>
          <a:p>
            <a:r>
              <a:rPr lang="en-US"/>
              <a:t>Radioactive wastes are produced which are dangerous to living organisms.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How other products of reactors are used: </a:t>
            </a:r>
          </a:p>
        </p:txBody>
      </p:sp>
      <p:sp>
        <p:nvSpPr>
          <p:cNvPr id="40963" name="Rectangle 3"/>
          <p:cNvSpPr>
            <a:spLocks noGrp="1" noChangeArrowheads="1"/>
          </p:cNvSpPr>
          <p:nvPr>
            <p:ph type="body" idx="1"/>
          </p:nvPr>
        </p:nvSpPr>
        <p:spPr/>
        <p:txBody>
          <a:bodyPr/>
          <a:lstStyle/>
          <a:p>
            <a:r>
              <a:rPr lang="en-US"/>
              <a:t>Used in cancer treatment </a:t>
            </a:r>
          </a:p>
          <a:p>
            <a:r>
              <a:rPr lang="en-US"/>
              <a:t>Used in cancer research </a:t>
            </a:r>
          </a:p>
          <a:p>
            <a:r>
              <a:rPr lang="en-US"/>
              <a:t>Used for diagnosis of cancer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Another type of Nuclear Reaction</a:t>
            </a:r>
          </a:p>
        </p:txBody>
      </p:sp>
      <p:sp>
        <p:nvSpPr>
          <p:cNvPr id="41987" name="Rectangle 3"/>
          <p:cNvSpPr>
            <a:spLocks noGrp="1" noChangeArrowheads="1"/>
          </p:cNvSpPr>
          <p:nvPr>
            <p:ph type="body" idx="1"/>
          </p:nvPr>
        </p:nvSpPr>
        <p:spPr/>
        <p:txBody>
          <a:bodyPr/>
          <a:lstStyle/>
          <a:p>
            <a:pPr>
              <a:lnSpc>
                <a:spcPct val="90000"/>
              </a:lnSpc>
            </a:pPr>
            <a:r>
              <a:rPr lang="en-US" sz="2400" b="1" u="sng">
                <a:solidFill>
                  <a:schemeClr val="folHlink"/>
                </a:solidFill>
              </a:rPr>
              <a:t>Nuclear Fusion</a:t>
            </a:r>
            <a:r>
              <a:rPr lang="en-US" sz="2400"/>
              <a:t> – </a:t>
            </a:r>
          </a:p>
          <a:p>
            <a:pPr>
              <a:lnSpc>
                <a:spcPct val="90000"/>
              </a:lnSpc>
            </a:pPr>
            <a:r>
              <a:rPr lang="en-US" sz="2400"/>
              <a:t>  a change in which small nuclei (hydrogen) come together to form a larger helium nucleus. </a:t>
            </a:r>
          </a:p>
          <a:p>
            <a:pPr>
              <a:lnSpc>
                <a:spcPct val="90000"/>
              </a:lnSpc>
            </a:pPr>
            <a:r>
              <a:rPr lang="en-US" sz="2400"/>
              <a:t>Fusion begins with the smallest of all atoms </a:t>
            </a:r>
            <a:r>
              <a:rPr lang="en-US" sz="2400">
                <a:solidFill>
                  <a:schemeClr val="folHlink"/>
                </a:solidFill>
              </a:rPr>
              <a:t>hydrogen (Atomic Number = 1) 1 Electron, 1 Proton, 1 Neutron</a:t>
            </a:r>
          </a:p>
          <a:p>
            <a:pPr>
              <a:lnSpc>
                <a:spcPct val="90000"/>
              </a:lnSpc>
            </a:pPr>
            <a:r>
              <a:rPr lang="en-US" sz="2400">
                <a:solidFill>
                  <a:schemeClr val="accent2"/>
                </a:solidFill>
              </a:rPr>
              <a:t>Happens naturally on the surface of the sun and stars.  </a:t>
            </a:r>
          </a:p>
          <a:p>
            <a:pPr>
              <a:lnSpc>
                <a:spcPct val="90000"/>
              </a:lnSpc>
            </a:pPr>
            <a:r>
              <a:rPr lang="en-US" sz="2400">
                <a:solidFill>
                  <a:schemeClr val="accent2"/>
                </a:solidFill>
              </a:rPr>
              <a:t>Gives off tremendous amounts of energy in the form of heat and light.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Advantages of Fusion</a:t>
            </a:r>
          </a:p>
        </p:txBody>
      </p:sp>
      <p:sp>
        <p:nvSpPr>
          <p:cNvPr id="43011" name="Rectangle 3"/>
          <p:cNvSpPr>
            <a:spLocks noGrp="1" noChangeArrowheads="1"/>
          </p:cNvSpPr>
          <p:nvPr>
            <p:ph type="body" idx="1"/>
          </p:nvPr>
        </p:nvSpPr>
        <p:spPr/>
        <p:txBody>
          <a:bodyPr/>
          <a:lstStyle/>
          <a:p>
            <a:pPr>
              <a:buFontTx/>
              <a:buBlip>
                <a:blip r:embed="rId3"/>
              </a:buBlip>
            </a:pPr>
            <a:r>
              <a:rPr lang="en-US"/>
              <a:t>Fuel source (H) is easily found and inexpensive. </a:t>
            </a:r>
          </a:p>
          <a:p>
            <a:pPr>
              <a:buFontTx/>
              <a:buBlip>
                <a:blip r:embed="rId3"/>
              </a:buBlip>
            </a:pPr>
            <a:r>
              <a:rPr lang="en-US"/>
              <a:t>No radiation and no pollution. </a:t>
            </a:r>
          </a:p>
          <a:p>
            <a:pPr>
              <a:buFontTx/>
              <a:buBlip>
                <a:blip r:embed="rId3"/>
              </a:buBlip>
            </a:pPr>
            <a:r>
              <a:rPr lang="en-US"/>
              <a:t>Produces more energy than fission or chemical reactions.  </a:t>
            </a:r>
          </a:p>
          <a:p>
            <a:pPr>
              <a:buFontTx/>
              <a:buBlip>
                <a:blip r:embed="rId3"/>
              </a:buBlip>
            </a:pPr>
            <a:r>
              <a:rPr lang="en-US"/>
              <a:t>Conserves fossil fuels.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Disadvantages of Fusion</a:t>
            </a:r>
          </a:p>
        </p:txBody>
      </p:sp>
      <p:sp>
        <p:nvSpPr>
          <p:cNvPr id="44035" name="Rectangle 3"/>
          <p:cNvSpPr>
            <a:spLocks noGrp="1" noChangeArrowheads="1"/>
          </p:cNvSpPr>
          <p:nvPr>
            <p:ph type="body" idx="1"/>
          </p:nvPr>
        </p:nvSpPr>
        <p:spPr/>
        <p:txBody>
          <a:bodyPr/>
          <a:lstStyle/>
          <a:p>
            <a:r>
              <a:rPr lang="en-US"/>
              <a:t>Extreme temperatures are needed to create a fusion reaction.</a:t>
            </a:r>
          </a:p>
          <a:p>
            <a:r>
              <a:rPr lang="en-US"/>
              <a:t>Needs large amounts of energy to reach temperature for fusion to occur.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4000"/>
              <a:t>Describe a fusion reaction that happens on the Sun:</a:t>
            </a:r>
          </a:p>
        </p:txBody>
      </p:sp>
      <p:sp>
        <p:nvSpPr>
          <p:cNvPr id="45059" name="Rectangle 3"/>
          <p:cNvSpPr>
            <a:spLocks noGrp="1" noChangeArrowheads="1"/>
          </p:cNvSpPr>
          <p:nvPr>
            <p:ph type="body" idx="1"/>
          </p:nvPr>
        </p:nvSpPr>
        <p:spPr/>
        <p:txBody>
          <a:bodyPr/>
          <a:lstStyle/>
          <a:p>
            <a:r>
              <a:rPr lang="en-US"/>
              <a:t>Hydrogen + Hydrogen       Helium</a:t>
            </a:r>
          </a:p>
          <a:p>
            <a:endParaRPr lang="en-US"/>
          </a:p>
          <a:p>
            <a:r>
              <a:rPr lang="en-US"/>
              <a:t>Hydrogen nuclei come together to form a larger helium nucleus releasing tremendous amounts of energy in the process.</a:t>
            </a:r>
          </a:p>
        </p:txBody>
      </p:sp>
      <p:pic>
        <p:nvPicPr>
          <p:cNvPr id="45060" name="Picture 4" descr="ANd9GcSKrO3La-NprIFsG8L2Ic0LPnO524k9H9OXUHoTU2SgfVguOhvYiC51DCw1">
            <a:hlinkClick r:id="rId3"/>
          </p:cNvPr>
          <p:cNvPicPr>
            <a:picLocks noChangeAspect="1" noChangeArrowheads="1"/>
          </p:cNvPicPr>
          <p:nvPr/>
        </p:nvPicPr>
        <p:blipFill>
          <a:blip r:embed="rId4" cstate="print"/>
          <a:srcRect/>
          <a:stretch>
            <a:fillRect/>
          </a:stretch>
        </p:blipFill>
        <p:spPr bwMode="auto">
          <a:xfrm>
            <a:off x="6172200" y="2133600"/>
            <a:ext cx="1285875" cy="4572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85800"/>
            <a:ext cx="7772400" cy="1462088"/>
          </a:xfrm>
        </p:spPr>
        <p:txBody>
          <a:bodyPr/>
          <a:lstStyle/>
          <a:p>
            <a:r>
              <a:rPr lang="en-US" sz="4000"/>
              <a:t>Fusion captured as it occurs on the surface of the sun</a:t>
            </a:r>
            <a:br>
              <a:rPr lang="en-US" sz="4000"/>
            </a:br>
            <a:endParaRPr lang="en-US" sz="4000"/>
          </a:p>
        </p:txBody>
      </p:sp>
      <p:pic>
        <p:nvPicPr>
          <p:cNvPr id="46086" name="Picture 6" descr="Fusion-Energy1"/>
          <p:cNvPicPr>
            <a:picLocks noChangeAspect="1" noChangeArrowheads="1"/>
          </p:cNvPicPr>
          <p:nvPr/>
        </p:nvPicPr>
        <p:blipFill>
          <a:blip r:embed="rId3" cstate="print"/>
          <a:srcRect/>
          <a:stretch>
            <a:fillRect/>
          </a:stretch>
        </p:blipFill>
        <p:spPr bwMode="auto">
          <a:xfrm>
            <a:off x="1752600" y="2209800"/>
            <a:ext cx="5038725" cy="50387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Gas </a:t>
            </a:r>
          </a:p>
        </p:txBody>
      </p:sp>
      <p:sp>
        <p:nvSpPr>
          <p:cNvPr id="8195" name="Rectangle 3"/>
          <p:cNvSpPr>
            <a:spLocks noGrp="1" noChangeArrowheads="1"/>
          </p:cNvSpPr>
          <p:nvPr>
            <p:ph type="body" idx="1"/>
          </p:nvPr>
        </p:nvSpPr>
        <p:spPr/>
        <p:txBody>
          <a:bodyPr/>
          <a:lstStyle/>
          <a:p>
            <a:r>
              <a:rPr lang="en-US"/>
              <a:t>Matter with no definite shape or definite volume. </a:t>
            </a:r>
          </a:p>
          <a:p>
            <a:r>
              <a:rPr lang="en-US"/>
              <a:t>Molecules are very spread out. </a:t>
            </a:r>
          </a:p>
          <a:p>
            <a:r>
              <a:rPr lang="en-US"/>
              <a:t>Greatest energy – most room for movement. </a:t>
            </a:r>
          </a:p>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2" name="Rectangle 8"/>
          <p:cNvSpPr>
            <a:spLocks noGrp="1" noChangeArrowheads="1"/>
          </p:cNvSpPr>
          <p:nvPr>
            <p:ph type="body" idx="1"/>
          </p:nvPr>
        </p:nvSpPr>
        <p:spPr>
          <a:xfrm>
            <a:off x="685800" y="1752600"/>
            <a:ext cx="7772400" cy="4572000"/>
          </a:xfrm>
        </p:spPr>
        <p:txBody>
          <a:bodyPr/>
          <a:lstStyle/>
          <a:p>
            <a:pPr>
              <a:lnSpc>
                <a:spcPct val="80000"/>
              </a:lnSpc>
            </a:pPr>
            <a:endParaRPr lang="en-US" sz="1800"/>
          </a:p>
          <a:p>
            <a:pPr>
              <a:lnSpc>
                <a:spcPct val="80000"/>
              </a:lnSpc>
            </a:pPr>
            <a:r>
              <a:rPr lang="en-US" sz="1800"/>
              <a:t>Nuclear fusion energy remains vague or unknown to the general public for many years. Despite being the possible solution to mankind’s energy crisis via a fairly safe and waste-free electricity generation process, its research appears to be never-ending and a few witnesses predict that it will take another 20 years for the technology to be commercially available. Well, the same has happened for the past 50 years.</a:t>
            </a:r>
          </a:p>
          <a:p>
            <a:pPr>
              <a:lnSpc>
                <a:spcPct val="80000"/>
              </a:lnSpc>
            </a:pPr>
            <a:endParaRPr lang="en-US" sz="1800"/>
          </a:p>
          <a:p>
            <a:pPr>
              <a:lnSpc>
                <a:spcPct val="80000"/>
              </a:lnSpc>
            </a:pPr>
            <a:r>
              <a:rPr lang="en-US" sz="1800"/>
              <a:t>Still, the potential nuclear fusion power seems to guarantee has drawn numerous personnel and corporations to find ways to manipulate its commercial prospects. Can fusion energy live up to its promises?</a:t>
            </a:r>
            <a:endParaRPr lang="en-US" sz="1800" b="1"/>
          </a:p>
          <a:p>
            <a:pPr>
              <a:lnSpc>
                <a:spcPct val="80000"/>
              </a:lnSpc>
              <a:buFontTx/>
              <a:buNone/>
            </a:pPr>
            <a:r>
              <a:rPr lang="en-US" sz="1800" b="1"/>
              <a:t/>
            </a:r>
            <a:br>
              <a:rPr lang="en-US" sz="1800" b="1"/>
            </a:br>
            <a:endParaRPr lang="en-US" sz="1800"/>
          </a:p>
        </p:txBody>
      </p:sp>
      <p:sp>
        <p:nvSpPr>
          <p:cNvPr id="47113" name="Rectangle 9"/>
          <p:cNvSpPr>
            <a:spLocks noGrp="1" noChangeArrowheads="1"/>
          </p:cNvSpPr>
          <p:nvPr>
            <p:ph type="title"/>
          </p:nvPr>
        </p:nvSpPr>
        <p:spPr/>
        <p:txBody>
          <a:bodyPr/>
          <a:lstStyle/>
          <a:p>
            <a:r>
              <a:rPr lang="en-US"/>
              <a:t>Fusion Energy: The Truth</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685800" y="533400"/>
            <a:ext cx="7772400" cy="5562600"/>
          </a:xfrm>
        </p:spPr>
        <p:txBody>
          <a:bodyPr/>
          <a:lstStyle/>
          <a:p>
            <a:pPr>
              <a:lnSpc>
                <a:spcPct val="80000"/>
              </a:lnSpc>
            </a:pPr>
            <a:r>
              <a:rPr lang="en-US" sz="1800" b="1"/>
              <a:t>The Potential of Fusion Energy</a:t>
            </a:r>
          </a:p>
          <a:p>
            <a:pPr>
              <a:lnSpc>
                <a:spcPct val="80000"/>
              </a:lnSpc>
            </a:pPr>
            <a:endParaRPr lang="en-US" sz="1800"/>
          </a:p>
          <a:p>
            <a:pPr>
              <a:lnSpc>
                <a:spcPct val="80000"/>
              </a:lnSpc>
            </a:pPr>
            <a:r>
              <a:rPr lang="en-US" sz="1800"/>
              <a:t>It is an undeniable fact that nuclear fusion is a notably promising source for future commercial energy. Since the 1950s, scientists have been trying to sustain fusion reactions to produce energy. The development of fusion power has come a long way and has been greatly improved, but the majority of scientists believe that commercial fusion energy is still a few decades away.</a:t>
            </a:r>
          </a:p>
          <a:p>
            <a:pPr>
              <a:lnSpc>
                <a:spcPct val="80000"/>
              </a:lnSpc>
            </a:pPr>
            <a:endParaRPr lang="en-US" sz="1800"/>
          </a:p>
          <a:p>
            <a:pPr>
              <a:lnSpc>
                <a:spcPct val="80000"/>
              </a:lnSpc>
            </a:pPr>
            <a:r>
              <a:rPr lang="en-US" sz="1800"/>
              <a:t>In an attempt to speed up the estimated time to complete this research, the International Thermonuclear Experimental Reactor (ITER) was launched. ITER is a project functioning under a joint partnership between the European Union, Japan, China, India, Korea, Russia and the U.S. to research and develop the scientific and technical potential of fusion energy. It aims to prove that large-scale fusion reactions are possible, and that it can be sustained with the concept of “tokamak”. Other than ITER, various reactor designs exist to fuel similar scientific experiments such as NIF and the Sustained Spheromak Physics Experiment.</a:t>
            </a:r>
          </a:p>
          <a:p>
            <a:pPr>
              <a:lnSpc>
                <a:spcPct val="80000"/>
              </a:lnSpc>
            </a:pPr>
            <a:endParaRPr lang="en-US" sz="18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685800" y="457200"/>
            <a:ext cx="7772400" cy="5638800"/>
          </a:xfrm>
        </p:spPr>
        <p:txBody>
          <a:bodyPr/>
          <a:lstStyle/>
          <a:p>
            <a:pPr>
              <a:lnSpc>
                <a:spcPct val="80000"/>
              </a:lnSpc>
            </a:pPr>
            <a:r>
              <a:rPr lang="en-US" sz="1800"/>
              <a:t>If fusion energy is successfully produced on a commercial scale, the promises it upholds look rather unbelievable. Tritium is used in nuclear fusion. Regardless of its rarity in nature, it can be mass-produced in nuclear reactors by enclosing the plasma in a breeder blanket of lithium or other chemical elements to trigger neutron reactions. Upon its creation, tritium will be extracted and reprocessed as nuclear fusion fuel. Actually, the production of tritium exceeds the utilization, hence providing sufficient energy source for the reactor. Helium, an inactive and nontoxic chemical, is the waste product of nuclear fusion. </a:t>
            </a:r>
          </a:p>
          <a:p>
            <a:pPr>
              <a:lnSpc>
                <a:spcPct val="80000"/>
              </a:lnSpc>
            </a:pPr>
            <a:endParaRPr lang="en-US" sz="1800"/>
          </a:p>
          <a:p>
            <a:pPr>
              <a:lnSpc>
                <a:spcPct val="80000"/>
              </a:lnSpc>
            </a:pPr>
            <a:r>
              <a:rPr lang="en-US" sz="1800"/>
              <a:t>Theoretically, fusion energy does not post radiation threat, as the plasma will immediately vanish if the reaction process has gone awry, thus preventing nuclear leaks. Fusion energy seems to be the perfect energy source – uncontaminated, recyclable, self-sustaining and somewhat, rather safe. Yet, a great deal of hard work has been dedicated to its slightest development.</a:t>
            </a:r>
            <a:endParaRPr lang="en-US" sz="1800">
              <a:hlinkClick r:id="rId3"/>
            </a:endParaRPr>
          </a:p>
          <a:p>
            <a:pPr>
              <a:lnSpc>
                <a:spcPct val="80000"/>
              </a:lnSpc>
              <a:buFontTx/>
              <a:buNone/>
            </a:pPr>
            <a:r>
              <a:rPr lang="en-US" sz="1800">
                <a:hlinkClick r:id="rId3"/>
              </a:rPr>
              <a:t> </a:t>
            </a:r>
            <a:endParaRPr lang="en-US" sz="1800"/>
          </a:p>
          <a:p>
            <a:pPr>
              <a:lnSpc>
                <a:spcPct val="80000"/>
              </a:lnSpc>
            </a:pPr>
            <a:endParaRPr lang="en-US"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Plasma</a:t>
            </a:r>
          </a:p>
        </p:txBody>
      </p:sp>
      <p:sp>
        <p:nvSpPr>
          <p:cNvPr id="9219" name="Rectangle 3"/>
          <p:cNvSpPr>
            <a:spLocks noGrp="1" noChangeArrowheads="1"/>
          </p:cNvSpPr>
          <p:nvPr>
            <p:ph type="body" idx="1"/>
          </p:nvPr>
        </p:nvSpPr>
        <p:spPr/>
        <p:txBody>
          <a:bodyPr/>
          <a:lstStyle/>
          <a:p>
            <a:r>
              <a:rPr lang="en-US"/>
              <a:t>4</a:t>
            </a:r>
            <a:r>
              <a:rPr lang="en-US" baseline="30000"/>
              <a:t>th</a:t>
            </a:r>
            <a:r>
              <a:rPr lang="en-US"/>
              <a:t> State of Matter.</a:t>
            </a:r>
          </a:p>
          <a:p>
            <a:r>
              <a:rPr lang="en-US"/>
              <a:t>Most common state of matter in the universe. </a:t>
            </a:r>
          </a:p>
          <a:p>
            <a:r>
              <a:rPr lang="en-US"/>
              <a:t>Found in stars and sun because of extreme temperatures.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ANd9GcSLCusW9nPgXqVye2pNFjTX0FCMPvz_cqlwOFztGSw4k_zWiTpNG15dMQ">
            <a:hlinkClick r:id="rId3"/>
          </p:cNvPr>
          <p:cNvPicPr>
            <a:picLocks noChangeAspect="1" noChangeArrowheads="1"/>
          </p:cNvPicPr>
          <p:nvPr/>
        </p:nvPicPr>
        <p:blipFill>
          <a:blip r:embed="rId4" cstate="print"/>
          <a:srcRect/>
          <a:stretch>
            <a:fillRect/>
          </a:stretch>
        </p:blipFill>
        <p:spPr bwMode="auto">
          <a:xfrm>
            <a:off x="1828800" y="1524000"/>
            <a:ext cx="5257800" cy="4803775"/>
          </a:xfrm>
          <a:prstGeom prst="rect">
            <a:avLst/>
          </a:prstGeom>
          <a:noFill/>
        </p:spPr>
      </p:pic>
      <p:sp>
        <p:nvSpPr>
          <p:cNvPr id="10246" name="Rectangle 6"/>
          <p:cNvSpPr>
            <a:spLocks noGrp="1" noChangeArrowheads="1"/>
          </p:cNvSpPr>
          <p:nvPr>
            <p:ph type="title"/>
          </p:nvPr>
        </p:nvSpPr>
        <p:spPr/>
        <p:txBody>
          <a:bodyPr/>
          <a:lstStyle/>
          <a:p>
            <a:r>
              <a:rPr lang="en-US"/>
              <a:t>The Sun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Facts about the Sun</a:t>
            </a:r>
            <a:br>
              <a:rPr lang="en-US"/>
            </a:br>
            <a:r>
              <a:rPr lang="en-US"/>
              <a:t>(Read only – no notes)</a:t>
            </a:r>
          </a:p>
        </p:txBody>
      </p:sp>
      <p:sp>
        <p:nvSpPr>
          <p:cNvPr id="14339" name="Rectangle 3"/>
          <p:cNvSpPr>
            <a:spLocks noGrp="1" noChangeArrowheads="1"/>
          </p:cNvSpPr>
          <p:nvPr>
            <p:ph type="body" idx="1"/>
          </p:nvPr>
        </p:nvSpPr>
        <p:spPr/>
        <p:txBody>
          <a:bodyPr/>
          <a:lstStyle/>
          <a:p>
            <a:pPr>
              <a:lnSpc>
                <a:spcPct val="80000"/>
              </a:lnSpc>
            </a:pPr>
            <a:r>
              <a:rPr lang="en-US" sz="2000"/>
              <a:t>The Sun is one out of billions of stars.  The Sun is the closest star to Earth.  The Sun rotates once every 27 days.  The Sun is now a middle-aged star, meaning it is at about the middle of its life.  The Sun formed over four and a half billion years ago.  You may think the Sun will die soon, but it will keep shining for at least another five billion years.       The Sun’s surface is called the photosphere.  The temperature of the photosphere is about 10,000</a:t>
            </a:r>
            <a:r>
              <a:rPr lang="en-US" sz="2000">
                <a:sym typeface="Symbol" pitchFamily="18" charset="2"/>
              </a:rPr>
              <a:t></a:t>
            </a:r>
            <a:r>
              <a:rPr lang="en-US" sz="2000"/>
              <a:t> Fahrenheit.  Its core is under its atmosphere. The temperature at the core, or very middle, of the Sun, is about 27 million</a:t>
            </a:r>
            <a:r>
              <a:rPr lang="en-US" sz="2000">
                <a:sym typeface="Symbol" pitchFamily="18" charset="2"/>
              </a:rPr>
              <a:t></a:t>
            </a:r>
            <a:r>
              <a:rPr lang="en-US" sz="2000"/>
              <a:t> Fahrenheit.  That’s pretty hot!  </a:t>
            </a:r>
          </a:p>
          <a:p>
            <a:pPr>
              <a:lnSpc>
                <a:spcPct val="80000"/>
              </a:lnSpc>
              <a:buFontTx/>
              <a:buNone/>
            </a:pPr>
            <a:r>
              <a:rPr lang="en-US" sz="20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The Sun continued</a:t>
            </a:r>
          </a:p>
        </p:txBody>
      </p:sp>
      <p:sp>
        <p:nvSpPr>
          <p:cNvPr id="15363" name="Rectangle 3"/>
          <p:cNvSpPr>
            <a:spLocks noGrp="1" noChangeArrowheads="1"/>
          </p:cNvSpPr>
          <p:nvPr>
            <p:ph type="body" idx="1"/>
          </p:nvPr>
        </p:nvSpPr>
        <p:spPr/>
        <p:txBody>
          <a:bodyPr/>
          <a:lstStyle/>
          <a:p>
            <a:pPr>
              <a:lnSpc>
                <a:spcPct val="80000"/>
              </a:lnSpc>
            </a:pPr>
            <a:r>
              <a:rPr lang="en-US" sz="1600"/>
              <a:t>    The Sun’s diameter is about 870,000 miles wide.  The Sun is 109 times wider than Earth, and is 333,000 times heavier.  That means if you put the Sun on a scale, you would need 333,000 objects that weigh as much as the Earth on the other side to make it balance.  </a:t>
            </a:r>
          </a:p>
          <a:p>
            <a:pPr>
              <a:lnSpc>
                <a:spcPct val="80000"/>
              </a:lnSpc>
            </a:pPr>
            <a:r>
              <a:rPr lang="en-US" sz="1600"/>
              <a:t>    The Sun is only one of over 100 billion stars.  In ancient times, the people believed the Sun was a burning ball of fire created by the gods.  Later, people thought it was a solid object, or a liquid ball.  Over one million Earths could fit inside the Sun.   Looking directly at the Sun can permanently damage your eyes because it is so bright.  A star mostly gives off light and heat.  The larger the star, the hotter its temperature.  A supergiant star can get to be 400 times larger than our Sun, which is almost a million miles in diameter.  The Sun is tilted.</a:t>
            </a:r>
          </a:p>
          <a:p>
            <a:pPr>
              <a:lnSpc>
                <a:spcPct val="80000"/>
              </a:lnSpc>
            </a:pPr>
            <a:r>
              <a:rPr lang="en-US" sz="1600"/>
              <a:t>     Without the Sun, Earth could not support life.  The Sun gives off heat and light that the Earth needs to support life (us).  If you lived on the Sun, and you built a spacecraft, it would have to go over 618.2 kilometers per second to escape the Sun’s gravitational pull.  The Sun is 695,000 kilometers at its equator.  The Sun is the largest mass in our Solar System. </a:t>
            </a:r>
          </a:p>
          <a:p>
            <a:pPr>
              <a:lnSpc>
                <a:spcPct val="80000"/>
              </a:lnSpc>
            </a:pPr>
            <a:endParaRPr lang="en-US" sz="1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US"/>
              <a:t>The Stars</a:t>
            </a:r>
          </a:p>
        </p:txBody>
      </p:sp>
      <p:pic>
        <p:nvPicPr>
          <p:cNvPr id="11270" name="Picture 6" descr="ANd9GcRTTny5zg55wAX_A_KkDrtRY5QOaVKIooNuYK81sb6rReU38tQz5TnEMA">
            <a:hlinkClick r:id="rId3"/>
          </p:cNvPr>
          <p:cNvPicPr>
            <a:picLocks noChangeAspect="1" noChangeArrowheads="1"/>
          </p:cNvPicPr>
          <p:nvPr/>
        </p:nvPicPr>
        <p:blipFill>
          <a:blip r:embed="rId4" cstate="print"/>
          <a:srcRect/>
          <a:stretch>
            <a:fillRect/>
          </a:stretch>
        </p:blipFill>
        <p:spPr bwMode="auto">
          <a:xfrm>
            <a:off x="2286000" y="1676400"/>
            <a:ext cx="4160838" cy="46482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Arial"/>
      </a:majorFont>
      <a:minorFont>
        <a:latin typeface="Arial Blac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Fireworks</Template>
  <TotalTime>273</TotalTime>
  <Words>1828</Words>
  <Application>Microsoft Office PowerPoint</Application>
  <PresentationFormat>On-screen Show (4:3)</PresentationFormat>
  <Paragraphs>202</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Fireworks</vt:lpstr>
      <vt:lpstr>Science Chapter 7 </vt:lpstr>
      <vt:lpstr>Chapter 7 - Matter</vt:lpstr>
      <vt:lpstr>Liquid </vt:lpstr>
      <vt:lpstr>Gas </vt:lpstr>
      <vt:lpstr>Plasma</vt:lpstr>
      <vt:lpstr>The Sun</vt:lpstr>
      <vt:lpstr>Facts about the Sun (Read only – no notes)</vt:lpstr>
      <vt:lpstr>The Sun continued</vt:lpstr>
      <vt:lpstr>The Stars</vt:lpstr>
      <vt:lpstr>Star Facts (read only)</vt:lpstr>
      <vt:lpstr>There are 2 types of chemical reactions:</vt:lpstr>
      <vt:lpstr>There are 2 types of chemical reactions:</vt:lpstr>
      <vt:lpstr>Law of Conservation of Mass or Matter </vt:lpstr>
      <vt:lpstr>Mass   </vt:lpstr>
      <vt:lpstr>Some Factoids on Mass  (Read only) </vt:lpstr>
      <vt:lpstr>Oxidation</vt:lpstr>
      <vt:lpstr>Corrosion (slow oxidation) - </vt:lpstr>
      <vt:lpstr>Another form of slow oxidation</vt:lpstr>
      <vt:lpstr>Rapid Oxidation</vt:lpstr>
      <vt:lpstr>Dangers of rapid oxidation</vt:lpstr>
      <vt:lpstr>Synfuel </vt:lpstr>
      <vt:lpstr>Lesson 3 – Changes in the Nucleus</vt:lpstr>
      <vt:lpstr>Slide 23</vt:lpstr>
      <vt:lpstr>Slide 24</vt:lpstr>
      <vt:lpstr>Slide 25</vt:lpstr>
      <vt:lpstr>Slide 26</vt:lpstr>
      <vt:lpstr>Slide 27</vt:lpstr>
      <vt:lpstr>Slide 28</vt:lpstr>
      <vt:lpstr>Slide 29</vt:lpstr>
      <vt:lpstr>Slide 30</vt:lpstr>
      <vt:lpstr>Slide 31</vt:lpstr>
      <vt:lpstr>Advantages of a Nuclear Power Plant </vt:lpstr>
      <vt:lpstr>Disadvantages of Nuclear Power Plant </vt:lpstr>
      <vt:lpstr>How other products of reactors are used: </vt:lpstr>
      <vt:lpstr>Another type of Nuclear Reaction</vt:lpstr>
      <vt:lpstr>Advantages of Fusion</vt:lpstr>
      <vt:lpstr>Disadvantages of Fusion</vt:lpstr>
      <vt:lpstr>Describe a fusion reaction that happens on the Sun:</vt:lpstr>
      <vt:lpstr>Fusion captured as it occurs on the surface of the sun </vt:lpstr>
      <vt:lpstr>Fusion Energy: The Truth</vt:lpstr>
      <vt:lpstr>Slide 41</vt:lpstr>
      <vt:lpstr>Slide 42</vt:lpstr>
    </vt:vector>
  </TitlesOfParts>
  <Company>Notre Dame of Bethlehem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p_karabasz</dc:creator>
  <cp:lastModifiedBy>kelsey</cp:lastModifiedBy>
  <cp:revision>56</cp:revision>
  <dcterms:created xsi:type="dcterms:W3CDTF">2012-01-03T14:29:53Z</dcterms:created>
  <dcterms:modified xsi:type="dcterms:W3CDTF">2015-01-25T23:04:36Z</dcterms:modified>
</cp:coreProperties>
</file>